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9" r:id="rId3"/>
    <p:sldId id="260" r:id="rId4"/>
    <p:sldId id="261" r:id="rId5"/>
    <p:sldId id="263" r:id="rId6"/>
    <p:sldId id="267" r:id="rId7"/>
    <p:sldId id="271" r:id="rId8"/>
    <p:sldId id="269" r:id="rId9"/>
  </p:sldIdLst>
  <p:sldSz cx="12801600" cy="9601200" type="A3"/>
  <p:notesSz cx="9939338" cy="14368463"/>
  <p:defaultTextStyle>
    <a:defPPr>
      <a:defRPr lang="uk-UA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3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9" autoAdjust="0"/>
    <p:restoredTop sz="94629" autoAdjust="0"/>
  </p:normalViewPr>
  <p:slideViewPr>
    <p:cSldViewPr>
      <p:cViewPr varScale="1">
        <p:scale>
          <a:sx n="79" d="100"/>
          <a:sy n="79" d="100"/>
        </p:scale>
        <p:origin x="-1584" y="-90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4307047" cy="718423"/>
          </a:xfrm>
          <a:prstGeom prst="rect">
            <a:avLst/>
          </a:prstGeom>
        </p:spPr>
        <p:txBody>
          <a:bodyPr vert="horz" lIns="132697" tIns="66348" rIns="132697" bIns="66348" rtlCol="0"/>
          <a:lstStyle>
            <a:lvl1pPr algn="l">
              <a:defRPr sz="17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9995" y="4"/>
            <a:ext cx="4307047" cy="718423"/>
          </a:xfrm>
          <a:prstGeom prst="rect">
            <a:avLst/>
          </a:prstGeom>
        </p:spPr>
        <p:txBody>
          <a:bodyPr vert="horz" lIns="132697" tIns="66348" rIns="132697" bIns="66348" rtlCol="0"/>
          <a:lstStyle>
            <a:lvl1pPr algn="r">
              <a:defRPr sz="1700"/>
            </a:lvl1pPr>
          </a:lstStyle>
          <a:p>
            <a:fld id="{CF42261A-162A-445D-8E40-3CC77471218C}" type="datetimeFigureOut">
              <a:rPr lang="uk-UA" smtClean="0"/>
              <a:t>12.10.2017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9538" y="1077913"/>
            <a:ext cx="7181850" cy="5386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697" tIns="66348" rIns="132697" bIns="66348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935" y="6825021"/>
            <a:ext cx="7951470" cy="6465808"/>
          </a:xfrm>
          <a:prstGeom prst="rect">
            <a:avLst/>
          </a:prstGeom>
        </p:spPr>
        <p:txBody>
          <a:bodyPr vert="horz" lIns="132697" tIns="66348" rIns="132697" bIns="6634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13647550"/>
            <a:ext cx="4307047" cy="718423"/>
          </a:xfrm>
          <a:prstGeom prst="rect">
            <a:avLst/>
          </a:prstGeom>
        </p:spPr>
        <p:txBody>
          <a:bodyPr vert="horz" lIns="132697" tIns="66348" rIns="132697" bIns="66348" rtlCol="0" anchor="b"/>
          <a:lstStyle>
            <a:lvl1pPr algn="l">
              <a:defRPr sz="17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9995" y="13647550"/>
            <a:ext cx="4307047" cy="718423"/>
          </a:xfrm>
          <a:prstGeom prst="rect">
            <a:avLst/>
          </a:prstGeom>
        </p:spPr>
        <p:txBody>
          <a:bodyPr vert="horz" lIns="132697" tIns="66348" rIns="132697" bIns="66348" rtlCol="0" anchor="b"/>
          <a:lstStyle>
            <a:lvl1pPr algn="r">
              <a:defRPr sz="1700"/>
            </a:lvl1pPr>
          </a:lstStyle>
          <a:p>
            <a:fld id="{9648068F-EAB4-4FF4-9898-D01E7A2A9EE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0844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9538" y="1077913"/>
            <a:ext cx="7181850" cy="5386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4356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9538" y="1077913"/>
            <a:ext cx="7181850" cy="5386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7979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9538" y="1077913"/>
            <a:ext cx="7181850" cy="5386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9933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9538" y="1077913"/>
            <a:ext cx="7181850" cy="5386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1793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9538" y="1077913"/>
            <a:ext cx="7181850" cy="5386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1793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9538" y="1077913"/>
            <a:ext cx="7181850" cy="5386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4356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лавная страниц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lashka main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251518"/>
            <a:ext cx="12801600" cy="637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log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399150" y="755651"/>
            <a:ext cx="2500826" cy="172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411200" y="6860426"/>
            <a:ext cx="7560000" cy="935672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2000" b="0">
                <a:solidFill>
                  <a:schemeClr val="bg1"/>
                </a:solidFill>
              </a:defRPr>
            </a:lvl1pPr>
            <a:lvl2pPr marL="610883" indent="0" algn="ctr">
              <a:buFontTx/>
              <a:buNone/>
              <a:defRPr/>
            </a:lvl2pPr>
            <a:lvl3pPr marL="1221766" indent="0" algn="ctr">
              <a:buFontTx/>
              <a:buNone/>
              <a:defRPr/>
            </a:lvl3pPr>
            <a:lvl4pPr marL="1832649" indent="0" algn="ctr">
              <a:buFontTx/>
              <a:buNone/>
              <a:defRPr/>
            </a:lvl4pPr>
            <a:lvl5pPr marL="2443532" indent="0" algn="ctr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200" y="4032000"/>
            <a:ext cx="7560000" cy="194208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>
          <a:xfrm>
            <a:off x="1411462" y="8965570"/>
            <a:ext cx="2519289" cy="404495"/>
          </a:xfrm>
        </p:spPr>
        <p:txBody>
          <a:bodyPr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DB32759-847D-4723-9CDC-AD28396DC1FE}" type="datetime1">
              <a:rPr lang="en-US">
                <a:solidFill>
                  <a:prstClr val="white"/>
                </a:solidFill>
              </a:rPr>
              <a:pPr>
                <a:defRPr/>
              </a:pPr>
              <a:t>10/12/2017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15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74AE513-7B10-46EA-9C81-518062C870B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599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Слайд Текс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 descr="plashka niz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8116575"/>
            <a:ext cx="12801600" cy="150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3"/>
          <p:cNvCxnSpPr/>
          <p:nvPr userDrawn="1"/>
        </p:nvCxnSpPr>
        <p:spPr>
          <a:xfrm>
            <a:off x="0" y="1109028"/>
            <a:ext cx="12801600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4"/>
          <p:cNvCxnSpPr/>
          <p:nvPr userDrawn="1"/>
        </p:nvCxnSpPr>
        <p:spPr>
          <a:xfrm>
            <a:off x="0" y="1160145"/>
            <a:ext cx="128016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08000" y="458828"/>
            <a:ext cx="10785600" cy="504000"/>
          </a:xfrm>
        </p:spPr>
        <p:txBody>
          <a:bodyPr anchor="ctr"/>
          <a:lstStyle>
            <a:lvl1pPr>
              <a:defRPr sz="27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08000" y="2319524"/>
            <a:ext cx="5037200" cy="5231051"/>
          </a:xfrm>
          <a:solidFill>
            <a:schemeClr val="bg2"/>
          </a:solidFill>
        </p:spPr>
        <p:txBody>
          <a:bodyPr/>
          <a:lstStyle>
            <a:lvl1pPr marL="239687" indent="-239687">
              <a:buFont typeface="Wingdings" charset="2"/>
              <a:buChar char="§"/>
              <a:defRPr>
                <a:solidFill>
                  <a:schemeClr val="tx1"/>
                </a:solidFill>
              </a:defRPr>
            </a:lvl1pPr>
            <a:lvl2pPr marL="721182" indent="-239687">
              <a:buFont typeface="Wingdings" charset="2"/>
              <a:buChar char="§"/>
              <a:defRPr>
                <a:solidFill>
                  <a:schemeClr val="tx1"/>
                </a:solidFill>
              </a:defRPr>
            </a:lvl2pPr>
            <a:lvl3pPr marL="1198434" indent="-235445">
              <a:buFont typeface="Wingdings" charset="2"/>
              <a:buChar char="§"/>
              <a:defRPr>
                <a:solidFill>
                  <a:schemeClr val="tx1"/>
                </a:solidFill>
              </a:defRPr>
            </a:lvl3pPr>
            <a:lvl4pPr marL="1669324" indent="-224839">
              <a:buFont typeface="Wingdings" charset="2"/>
              <a:buChar char="§"/>
              <a:defRPr>
                <a:solidFill>
                  <a:schemeClr val="tx1"/>
                </a:solidFill>
              </a:defRPr>
            </a:lvl4pPr>
            <a:lvl5pPr marL="2152940" indent="-241808">
              <a:buFont typeface="Wingdings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791960" y="2319518"/>
            <a:ext cx="5001640" cy="5231050"/>
          </a:xfrm>
          <a:solidFill>
            <a:schemeClr val="bg2"/>
          </a:solidFill>
        </p:spPr>
        <p:txBody>
          <a:bodyPr/>
          <a:lstStyle>
            <a:lvl1pPr marL="239687" indent="-239687">
              <a:buFont typeface="Wingdings" charset="2"/>
              <a:buChar char="§"/>
              <a:defRPr>
                <a:solidFill>
                  <a:schemeClr val="tx1"/>
                </a:solidFill>
              </a:defRPr>
            </a:lvl1pPr>
            <a:lvl2pPr marL="721182" indent="-239687">
              <a:buFont typeface="Wingdings" charset="2"/>
              <a:buChar char="§"/>
              <a:defRPr>
                <a:solidFill>
                  <a:schemeClr val="tx1"/>
                </a:solidFill>
              </a:defRPr>
            </a:lvl2pPr>
            <a:lvl3pPr marL="1198434" indent="-235445">
              <a:buFont typeface="Wingdings" charset="2"/>
              <a:buChar char="§"/>
              <a:defRPr>
                <a:solidFill>
                  <a:schemeClr val="tx1"/>
                </a:solidFill>
              </a:defRPr>
            </a:lvl3pPr>
            <a:lvl4pPr marL="1669324" indent="-224839">
              <a:buFont typeface="Wingdings" charset="2"/>
              <a:buChar char="§"/>
              <a:defRPr>
                <a:solidFill>
                  <a:schemeClr val="tx1"/>
                </a:solidFill>
              </a:defRPr>
            </a:lvl4pPr>
            <a:lvl5pPr marL="2152940" indent="-241808">
              <a:buFont typeface="Wingdings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8000" y="1612801"/>
            <a:ext cx="5037200" cy="503024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 algn="ctr">
              <a:buNone/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756401" y="1612801"/>
            <a:ext cx="5037200" cy="503024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 algn="ctr">
              <a:buNone/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Date Placeholder 5"/>
          <p:cNvSpPr>
            <a:spLocks noGrp="1"/>
          </p:cNvSpPr>
          <p:nvPr>
            <p:ph type="dt" sz="half" idx="16"/>
          </p:nvPr>
        </p:nvSpPr>
        <p:spPr>
          <a:xfrm>
            <a:off x="7533249" y="8821108"/>
            <a:ext cx="3504028" cy="35115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88054F3-CEB7-479C-A6D8-FFD634AD7859}" type="datetime1">
              <a:rPr lang="en-US">
                <a:solidFill>
                  <a:prstClr val="white"/>
                </a:solidFill>
              </a:rPr>
              <a:pPr>
                <a:defRPr/>
              </a:pPr>
              <a:t>10/12/2017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7"/>
          </p:nvPr>
        </p:nvSpPr>
        <p:spPr>
          <a:xfrm>
            <a:off x="4109237" y="8821108"/>
            <a:ext cx="3424018" cy="351155"/>
          </a:xfrm>
        </p:spPr>
        <p:txBody>
          <a:bodyPr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lide Number Placeholder 10"/>
          <p:cNvSpPr>
            <a:spLocks noGrp="1"/>
          </p:cNvSpPr>
          <p:nvPr>
            <p:ph type="sldNum" sz="quarter" idx="18"/>
          </p:nvPr>
        </p:nvSpPr>
        <p:spPr>
          <a:xfrm>
            <a:off x="11037280" y="8821108"/>
            <a:ext cx="757018" cy="351155"/>
          </a:xfrm>
        </p:spPr>
        <p:txBody>
          <a:bodyPr/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6749500-CAB3-491C-A3D0-AB302634CB7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20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Главная страниц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lashka main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251518"/>
            <a:ext cx="12801600" cy="637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log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399150" y="755651"/>
            <a:ext cx="2500826" cy="172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411200" y="6860426"/>
            <a:ext cx="7560000" cy="935672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2000" b="0">
                <a:solidFill>
                  <a:schemeClr val="accent3"/>
                </a:solidFill>
              </a:defRPr>
            </a:lvl1pPr>
            <a:lvl2pPr marL="610883" indent="0" algn="ctr">
              <a:buFontTx/>
              <a:buNone/>
              <a:defRPr/>
            </a:lvl2pPr>
            <a:lvl3pPr marL="1221766" indent="0" algn="ctr">
              <a:buFontTx/>
              <a:buNone/>
              <a:defRPr/>
            </a:lvl3pPr>
            <a:lvl4pPr marL="1832649" indent="0" algn="ctr">
              <a:buFontTx/>
              <a:buNone/>
              <a:defRPr/>
            </a:lvl4pPr>
            <a:lvl5pPr marL="2443532" indent="0" algn="ctr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200" y="4032000"/>
            <a:ext cx="7560000" cy="1942080"/>
          </a:xfrm>
        </p:spPr>
        <p:txBody>
          <a:bodyPr/>
          <a:lstStyle>
            <a:lvl1pPr>
              <a:defRPr sz="4800">
                <a:solidFill>
                  <a:schemeClr val="accent3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>
          <a:xfrm>
            <a:off x="1411462" y="8965570"/>
            <a:ext cx="2519289" cy="404495"/>
          </a:xfrm>
        </p:spPr>
        <p:txBody>
          <a:bodyPr/>
          <a:lstStyle>
            <a:lvl1pPr>
              <a:defRPr sz="150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DEA530EC-CD2F-4C36-8A36-C3AC227BEB04}" type="datetime1">
              <a:rPr lang="en-US">
                <a:solidFill>
                  <a:srgbClr val="005FAA"/>
                </a:solidFill>
              </a:rPr>
              <a:pPr>
                <a:defRPr/>
              </a:pPr>
              <a:t>10/12/2017</a:t>
            </a:fld>
            <a:endParaRPr lang="en-US">
              <a:solidFill>
                <a:srgbClr val="005FAA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150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5FAA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50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BB6DE53A-6E9F-4B5E-97FA-F4AD190309AB}" type="slidenum">
              <a:rPr lang="en-US">
                <a:solidFill>
                  <a:srgbClr val="005FA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5F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075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лавная страница 1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lashka main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251518"/>
            <a:ext cx="12801600" cy="637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log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399150" y="755651"/>
            <a:ext cx="2500826" cy="172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200" y="6931259"/>
            <a:ext cx="7560000" cy="2034907"/>
          </a:xfrm>
        </p:spPr>
        <p:txBody>
          <a:bodyPr anchor="ctr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-1" y="3250800"/>
            <a:ext cx="12801600" cy="3225600"/>
          </a:xfrm>
        </p:spPr>
        <p:txBody>
          <a:bodyPr lIns="122177" tIns="61089" rIns="122177" bIns="61089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5"/>
          </p:nvPr>
        </p:nvSpPr>
        <p:spPr>
          <a:xfrm>
            <a:off x="1411462" y="8965570"/>
            <a:ext cx="2519289" cy="404495"/>
          </a:xfrm>
        </p:spPr>
        <p:txBody>
          <a:bodyPr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F32EEEC-5E5A-4162-A9CC-03564D8C1179}" type="datetime1">
              <a:rPr lang="en-US">
                <a:solidFill>
                  <a:prstClr val="white"/>
                </a:solidFill>
              </a:rPr>
              <a:pPr>
                <a:defRPr/>
              </a:pPr>
              <a:t>10/12/2017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>
              <a:defRPr sz="15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7127B63-EF89-46D6-9CE8-7CA3E17F7BB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950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лавная страница 2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plashka main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251518"/>
            <a:ext cx="12801600" cy="637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log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399150" y="755651"/>
            <a:ext cx="2500826" cy="172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200" y="6931259"/>
            <a:ext cx="7560000" cy="2034907"/>
          </a:xfrm>
        </p:spPr>
        <p:txBody>
          <a:bodyPr anchor="ctr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283999" y="3250800"/>
            <a:ext cx="8517600" cy="3225600"/>
          </a:xfrm>
        </p:spPr>
        <p:txBody>
          <a:bodyPr lIns="122177" tIns="61089" rIns="122177" bIns="61089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-4" y="3250800"/>
            <a:ext cx="4284000" cy="3225600"/>
          </a:xfrm>
        </p:spPr>
        <p:txBody>
          <a:bodyPr lIns="122177" tIns="61089" rIns="122177" bIns="61089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6"/>
          </p:nvPr>
        </p:nvSpPr>
        <p:spPr>
          <a:xfrm>
            <a:off x="1411462" y="8965570"/>
            <a:ext cx="2519289" cy="404495"/>
          </a:xfrm>
        </p:spPr>
        <p:txBody>
          <a:bodyPr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212114D-D4B9-43B5-81CA-C82CD3F83C06}" type="datetime1">
              <a:rPr lang="en-US">
                <a:solidFill>
                  <a:prstClr val="white"/>
                </a:solidFill>
              </a:rPr>
              <a:pPr>
                <a:defRPr/>
              </a:pPr>
              <a:t>10/12/2017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 sz="15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8DF4D35-6CE1-4BF2-AB56-8ECA500566CE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683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лавная страница 3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 descr="plashka main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251518"/>
            <a:ext cx="12801600" cy="637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log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399150" y="755651"/>
            <a:ext cx="2500826" cy="172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200" y="6931259"/>
            <a:ext cx="7560000" cy="2034907"/>
          </a:xfrm>
        </p:spPr>
        <p:txBody>
          <a:bodyPr anchor="ctr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-4" y="3250800"/>
            <a:ext cx="4284000" cy="3225600"/>
          </a:xfrm>
        </p:spPr>
        <p:txBody>
          <a:bodyPr lIns="122177" tIns="61089" rIns="122177" bIns="61089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284008" y="3250800"/>
            <a:ext cx="4258799" cy="3225600"/>
          </a:xfrm>
        </p:spPr>
        <p:txBody>
          <a:bodyPr lIns="122177" tIns="61089" rIns="122177" bIns="61089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8568000" y="3250800"/>
            <a:ext cx="4284000" cy="3225600"/>
          </a:xfrm>
        </p:spPr>
        <p:txBody>
          <a:bodyPr lIns="122177" tIns="61089" rIns="122177" bIns="61089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8"/>
          </p:nvPr>
        </p:nvSpPr>
        <p:spPr>
          <a:xfrm>
            <a:off x="1411462" y="8965570"/>
            <a:ext cx="2519289" cy="404495"/>
          </a:xfrm>
        </p:spPr>
        <p:txBody>
          <a:bodyPr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D198972-8347-443E-BB86-BA37C959B56C}" type="datetime1">
              <a:rPr lang="en-US">
                <a:solidFill>
                  <a:prstClr val="white"/>
                </a:solidFill>
              </a:rPr>
              <a:pPr>
                <a:defRPr/>
              </a:pPr>
              <a:t>10/12/2017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algn="l">
              <a:defRPr sz="15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D210A5E-0EE0-4C44-9BEA-1C3AB70C9B9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94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Текс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lashka niz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8116575"/>
            <a:ext cx="12801600" cy="150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3"/>
          <p:cNvCxnSpPr/>
          <p:nvPr userDrawn="1"/>
        </p:nvCxnSpPr>
        <p:spPr>
          <a:xfrm>
            <a:off x="0" y="1109028"/>
            <a:ext cx="12801600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4"/>
          <p:cNvCxnSpPr/>
          <p:nvPr userDrawn="1"/>
        </p:nvCxnSpPr>
        <p:spPr>
          <a:xfrm>
            <a:off x="0" y="1160145"/>
            <a:ext cx="128016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000" y="1612805"/>
            <a:ext cx="10785600" cy="5937774"/>
          </a:xfrm>
        </p:spPr>
        <p:txBody>
          <a:bodyPr/>
          <a:lstStyle>
            <a:lvl1pPr marL="239687" indent="-239687">
              <a:buFont typeface="Wingdings" charset="2"/>
              <a:buChar char="§"/>
              <a:defRPr>
                <a:solidFill>
                  <a:schemeClr val="tx1"/>
                </a:solidFill>
              </a:defRPr>
            </a:lvl1pPr>
            <a:lvl2pPr marL="721182" indent="-239687">
              <a:buFont typeface="Wingdings" charset="2"/>
              <a:buChar char="§"/>
              <a:defRPr>
                <a:solidFill>
                  <a:schemeClr val="tx1"/>
                </a:solidFill>
              </a:defRPr>
            </a:lvl2pPr>
            <a:lvl3pPr marL="1198434" indent="-235445">
              <a:buFont typeface="Wingdings" charset="2"/>
              <a:buChar char="§"/>
              <a:defRPr>
                <a:solidFill>
                  <a:schemeClr val="tx1"/>
                </a:solidFill>
              </a:defRPr>
            </a:lvl3pPr>
            <a:lvl4pPr marL="1669324" indent="-224839">
              <a:buFont typeface="Wingdings" charset="2"/>
              <a:buChar char="§"/>
              <a:defRPr>
                <a:solidFill>
                  <a:schemeClr val="tx1"/>
                </a:solidFill>
              </a:defRPr>
            </a:lvl4pPr>
            <a:lvl5pPr marL="2152940" indent="-241808">
              <a:buFont typeface="Wingdings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08000" y="458828"/>
            <a:ext cx="10785600" cy="504000"/>
          </a:xfrm>
        </p:spPr>
        <p:txBody>
          <a:bodyPr anchor="ctr"/>
          <a:lstStyle>
            <a:lvl1pPr>
              <a:defRPr sz="27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7533249" y="8821108"/>
            <a:ext cx="3504028" cy="35115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5DC889E-C775-46BD-B984-27A984339A6B}" type="datetime1">
              <a:rPr lang="en-US">
                <a:solidFill>
                  <a:prstClr val="white"/>
                </a:solidFill>
              </a:rPr>
              <a:pPr>
                <a:defRPr/>
              </a:pPr>
              <a:t>10/12/2017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09237" y="8821108"/>
            <a:ext cx="3424018" cy="351155"/>
          </a:xfrm>
        </p:spPr>
        <p:txBody>
          <a:bodyPr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1037280" y="8821108"/>
            <a:ext cx="757018" cy="351155"/>
          </a:xfrm>
        </p:spPr>
        <p:txBody>
          <a:bodyPr/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FD6971C-11E4-49F6-9B0B-80C2AB61D6B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17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 Текс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plashka niz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8116575"/>
            <a:ext cx="12801600" cy="150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3"/>
          <p:cNvCxnSpPr/>
          <p:nvPr userDrawn="1"/>
        </p:nvCxnSpPr>
        <p:spPr>
          <a:xfrm>
            <a:off x="0" y="1109028"/>
            <a:ext cx="12801600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4"/>
          <p:cNvCxnSpPr/>
          <p:nvPr userDrawn="1"/>
        </p:nvCxnSpPr>
        <p:spPr>
          <a:xfrm>
            <a:off x="0" y="1160145"/>
            <a:ext cx="128016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08000" y="458828"/>
            <a:ext cx="10785600" cy="504000"/>
          </a:xfrm>
        </p:spPr>
        <p:txBody>
          <a:bodyPr anchor="ctr"/>
          <a:lstStyle>
            <a:lvl1pPr>
              <a:defRPr sz="27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045391" y="1612802"/>
            <a:ext cx="5748214" cy="5937774"/>
          </a:xfrm>
        </p:spPr>
        <p:txBody>
          <a:bodyPr/>
          <a:lstStyle>
            <a:lvl1pPr marL="239687" indent="-239687">
              <a:buFont typeface="Wingdings" charset="2"/>
              <a:buChar char="§"/>
              <a:defRPr>
                <a:solidFill>
                  <a:schemeClr val="tx1"/>
                </a:solidFill>
              </a:defRPr>
            </a:lvl1pPr>
            <a:lvl2pPr marL="721182" indent="-239687">
              <a:buFont typeface="Wingdings" charset="2"/>
              <a:buChar char="§"/>
              <a:defRPr>
                <a:solidFill>
                  <a:schemeClr val="tx1"/>
                </a:solidFill>
              </a:defRPr>
            </a:lvl2pPr>
            <a:lvl3pPr marL="1198434" indent="-235445">
              <a:buFont typeface="Wingdings" charset="2"/>
              <a:buChar char="§"/>
              <a:defRPr>
                <a:solidFill>
                  <a:schemeClr val="tx1"/>
                </a:solidFill>
              </a:defRPr>
            </a:lvl3pPr>
            <a:lvl4pPr marL="1669324" indent="-224839">
              <a:buFont typeface="Wingdings" charset="2"/>
              <a:buChar char="§"/>
              <a:defRPr>
                <a:solidFill>
                  <a:schemeClr val="tx1"/>
                </a:solidFill>
              </a:defRPr>
            </a:lvl4pPr>
            <a:lvl5pPr marL="2152940" indent="-241808">
              <a:buFont typeface="Wingdings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1008003" y="1612802"/>
            <a:ext cx="4450460" cy="5937774"/>
          </a:xfrm>
        </p:spPr>
        <p:txBody>
          <a:bodyPr lIns="122177" tIns="61089" rIns="122177" bIns="61089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8"/>
          </p:nvPr>
        </p:nvSpPr>
        <p:spPr>
          <a:xfrm>
            <a:off x="7533249" y="8821108"/>
            <a:ext cx="3504028" cy="35115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0C8F615-1D01-4A5E-A7C0-14FD9E29E2DD}" type="datetime1">
              <a:rPr lang="en-US">
                <a:solidFill>
                  <a:prstClr val="white"/>
                </a:solidFill>
              </a:rPr>
              <a:pPr>
                <a:defRPr/>
              </a:pPr>
              <a:t>10/12/2017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9"/>
          </p:nvPr>
        </p:nvSpPr>
        <p:spPr>
          <a:xfrm>
            <a:off x="4109237" y="8821108"/>
            <a:ext cx="3424018" cy="351155"/>
          </a:xfrm>
        </p:spPr>
        <p:txBody>
          <a:bodyPr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>
          <a:xfrm>
            <a:off x="11037280" y="8821108"/>
            <a:ext cx="757018" cy="351155"/>
          </a:xfrm>
        </p:spPr>
        <p:txBody>
          <a:bodyPr/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2BAB4DD-C536-42A6-8BFA-2B922078C3F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68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Слайд Текс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plashka niz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8116575"/>
            <a:ext cx="12801600" cy="150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3"/>
          <p:cNvCxnSpPr/>
          <p:nvPr userDrawn="1"/>
        </p:nvCxnSpPr>
        <p:spPr>
          <a:xfrm>
            <a:off x="0" y="1109028"/>
            <a:ext cx="12801600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4"/>
          <p:cNvCxnSpPr/>
          <p:nvPr userDrawn="1"/>
        </p:nvCxnSpPr>
        <p:spPr>
          <a:xfrm>
            <a:off x="0" y="1160145"/>
            <a:ext cx="128016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08000" y="458828"/>
            <a:ext cx="10785600" cy="504000"/>
          </a:xfrm>
        </p:spPr>
        <p:txBody>
          <a:bodyPr anchor="ctr"/>
          <a:lstStyle>
            <a:lvl1pPr>
              <a:defRPr sz="27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008000" y="1612800"/>
            <a:ext cx="5392800" cy="5937772"/>
          </a:xfrm>
        </p:spPr>
        <p:txBody>
          <a:bodyPr lIns="122177" tIns="61089" rIns="122177" bIns="61089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400800" y="1612802"/>
            <a:ext cx="5392800" cy="5937774"/>
          </a:xfrm>
        </p:spPr>
        <p:txBody>
          <a:bodyPr lIns="122177" tIns="61089" rIns="122177" bIns="61089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0"/>
          </p:nvPr>
        </p:nvSpPr>
        <p:spPr>
          <a:xfrm>
            <a:off x="7533249" y="8821108"/>
            <a:ext cx="3504028" cy="35115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53FE605-2F1E-4BE8-BC5D-98B51339C2D8}" type="datetime1">
              <a:rPr lang="en-US">
                <a:solidFill>
                  <a:prstClr val="white"/>
                </a:solidFill>
              </a:rPr>
              <a:pPr>
                <a:defRPr/>
              </a:pPr>
              <a:t>10/12/2017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21"/>
          </p:nvPr>
        </p:nvSpPr>
        <p:spPr>
          <a:xfrm>
            <a:off x="4109237" y="8821108"/>
            <a:ext cx="3424018" cy="351155"/>
          </a:xfrm>
        </p:spPr>
        <p:txBody>
          <a:bodyPr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2"/>
          </p:nvPr>
        </p:nvSpPr>
        <p:spPr>
          <a:xfrm>
            <a:off x="11037280" y="8821108"/>
            <a:ext cx="757018" cy="351155"/>
          </a:xfrm>
        </p:spPr>
        <p:txBody>
          <a:bodyPr/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2C5F5D9-E8B1-480B-A8B0-B979CC354C7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27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Слайд Текс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lashka niz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8116575"/>
            <a:ext cx="12801600" cy="150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3"/>
          <p:cNvCxnSpPr/>
          <p:nvPr userDrawn="1"/>
        </p:nvCxnSpPr>
        <p:spPr>
          <a:xfrm>
            <a:off x="0" y="1109028"/>
            <a:ext cx="12801600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4"/>
          <p:cNvCxnSpPr/>
          <p:nvPr userDrawn="1"/>
        </p:nvCxnSpPr>
        <p:spPr>
          <a:xfrm>
            <a:off x="0" y="1160145"/>
            <a:ext cx="128016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08000" y="458828"/>
            <a:ext cx="10785600" cy="504000"/>
          </a:xfrm>
        </p:spPr>
        <p:txBody>
          <a:bodyPr anchor="ctr"/>
          <a:lstStyle>
            <a:lvl1pPr>
              <a:defRPr sz="27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008000" y="1612800"/>
            <a:ext cx="10785600" cy="5937772"/>
          </a:xfrm>
        </p:spPr>
        <p:txBody>
          <a:bodyPr lIns="122177" tIns="61089" rIns="122177" bIns="61089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9"/>
          </p:nvPr>
        </p:nvSpPr>
        <p:spPr>
          <a:xfrm>
            <a:off x="7533249" y="8821108"/>
            <a:ext cx="3504028" cy="35115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328AAF1-2454-4427-AC42-88128AC14670}" type="datetime1">
              <a:rPr lang="en-US">
                <a:solidFill>
                  <a:prstClr val="white"/>
                </a:solidFill>
              </a:rPr>
              <a:pPr>
                <a:defRPr/>
              </a:pPr>
              <a:t>10/12/2017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0"/>
          </p:nvPr>
        </p:nvSpPr>
        <p:spPr>
          <a:xfrm>
            <a:off x="4109237" y="8821108"/>
            <a:ext cx="3424018" cy="351155"/>
          </a:xfrm>
        </p:spPr>
        <p:txBody>
          <a:bodyPr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21"/>
          </p:nvPr>
        </p:nvSpPr>
        <p:spPr>
          <a:xfrm>
            <a:off x="11037280" y="8821108"/>
            <a:ext cx="757018" cy="351155"/>
          </a:xfrm>
        </p:spPr>
        <p:txBody>
          <a:bodyPr/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3D18068-79CD-4161-A2F7-4733DC068469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96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40080" y="384493"/>
            <a:ext cx="1152144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4187" y="3275965"/>
            <a:ext cx="11513235" cy="529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132" tIns="61067" rIns="122132" bIns="61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2134" y="8965570"/>
            <a:ext cx="2519289" cy="40449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610883">
              <a:defRPr/>
            </a:pPr>
            <a:fld id="{C24CCBD7-330F-41BF-B050-AE0A532B5A94}" type="datetime1">
              <a:rPr lang="en-US" smtClean="0">
                <a:solidFill>
                  <a:srgbClr val="6F6F6E"/>
                </a:solidFill>
              </a:rPr>
              <a:pPr defTabSz="610883">
                <a:defRPr/>
              </a:pPr>
              <a:t>10/12/2017</a:t>
            </a:fld>
            <a:endParaRPr lang="en-US">
              <a:solidFill>
                <a:srgbClr val="6F6F6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08807" y="8965570"/>
            <a:ext cx="4033326" cy="40449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610883">
              <a:defRPr/>
            </a:pPr>
            <a:endParaRPr lang="en-US">
              <a:solidFill>
                <a:srgbClr val="6F6F6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361426" y="8965570"/>
            <a:ext cx="795997" cy="40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132" tIns="0" rIns="0" bIns="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610883">
              <a:defRPr/>
            </a:pPr>
            <a:fld id="{35186D0B-FEEF-4F9E-A316-7626A0650A28}" type="slidenum">
              <a:rPr lang="en-US" smtClean="0">
                <a:solidFill>
                  <a:srgbClr val="6F6F6E"/>
                </a:solidFill>
              </a:rPr>
              <a:pPr defTabSz="610883">
                <a:defRPr/>
              </a:pPr>
              <a:t>‹#›</a:t>
            </a:fld>
            <a:endParaRPr lang="en-US">
              <a:solidFill>
                <a:srgbClr val="6F6F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1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610883" rtl="0" eaLnBrk="0" fontAlgn="base" hangingPunct="0">
        <a:spcBef>
          <a:spcPct val="0"/>
        </a:spcBef>
        <a:spcAft>
          <a:spcPct val="0"/>
        </a:spcAft>
        <a:defRPr sz="2900" b="1" kern="1200">
          <a:solidFill>
            <a:srgbClr val="005FAA"/>
          </a:solidFill>
          <a:latin typeface="+mj-lt"/>
          <a:ea typeface="+mj-ea"/>
          <a:cs typeface="+mj-cs"/>
        </a:defRPr>
      </a:lvl1pPr>
      <a:lvl2pPr algn="l" defTabSz="610883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005FAA"/>
          </a:solidFill>
          <a:latin typeface="Arial" charset="0"/>
        </a:defRPr>
      </a:lvl2pPr>
      <a:lvl3pPr algn="l" defTabSz="610883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005FAA"/>
          </a:solidFill>
          <a:latin typeface="Arial" charset="0"/>
        </a:defRPr>
      </a:lvl3pPr>
      <a:lvl4pPr algn="l" defTabSz="610883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005FAA"/>
          </a:solidFill>
          <a:latin typeface="Arial" charset="0"/>
        </a:defRPr>
      </a:lvl4pPr>
      <a:lvl5pPr algn="l" defTabSz="610883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005FAA"/>
          </a:solidFill>
          <a:latin typeface="Arial" charset="0"/>
        </a:defRPr>
      </a:lvl5pPr>
      <a:lvl6pPr marL="610883" algn="l" defTabSz="610883" rtl="0" fontAlgn="base">
        <a:spcBef>
          <a:spcPct val="0"/>
        </a:spcBef>
        <a:spcAft>
          <a:spcPct val="0"/>
        </a:spcAft>
        <a:defRPr sz="2900" b="1">
          <a:solidFill>
            <a:srgbClr val="005FAA"/>
          </a:solidFill>
          <a:latin typeface="Arial" charset="0"/>
        </a:defRPr>
      </a:lvl6pPr>
      <a:lvl7pPr marL="1221766" algn="l" defTabSz="610883" rtl="0" fontAlgn="base">
        <a:spcBef>
          <a:spcPct val="0"/>
        </a:spcBef>
        <a:spcAft>
          <a:spcPct val="0"/>
        </a:spcAft>
        <a:defRPr sz="2900" b="1">
          <a:solidFill>
            <a:srgbClr val="005FAA"/>
          </a:solidFill>
          <a:latin typeface="Arial" charset="0"/>
        </a:defRPr>
      </a:lvl7pPr>
      <a:lvl8pPr marL="1832649" algn="l" defTabSz="610883" rtl="0" fontAlgn="base">
        <a:spcBef>
          <a:spcPct val="0"/>
        </a:spcBef>
        <a:spcAft>
          <a:spcPct val="0"/>
        </a:spcAft>
        <a:defRPr sz="2900" b="1">
          <a:solidFill>
            <a:srgbClr val="005FAA"/>
          </a:solidFill>
          <a:latin typeface="Arial" charset="0"/>
        </a:defRPr>
      </a:lvl8pPr>
      <a:lvl9pPr marL="2443532" algn="l" defTabSz="610883" rtl="0" fontAlgn="base">
        <a:spcBef>
          <a:spcPct val="0"/>
        </a:spcBef>
        <a:spcAft>
          <a:spcPct val="0"/>
        </a:spcAft>
        <a:defRPr sz="2900" b="1">
          <a:solidFill>
            <a:srgbClr val="005FAA"/>
          </a:solidFill>
          <a:latin typeface="Arial" charset="0"/>
        </a:defRPr>
      </a:lvl9pPr>
    </p:titleStyle>
    <p:bodyStyle>
      <a:lvl1pPr marL="239687" indent="-239687" algn="l" defTabSz="61088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700" kern="1200">
          <a:solidFill>
            <a:schemeClr val="tx1"/>
          </a:solidFill>
          <a:latin typeface="Arial"/>
          <a:ea typeface="+mn-ea"/>
          <a:cs typeface="Arial"/>
        </a:defRPr>
      </a:lvl1pPr>
      <a:lvl2pPr marL="721182" indent="-239687" algn="l" defTabSz="61088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ern="1200">
          <a:solidFill>
            <a:schemeClr val="tx1"/>
          </a:solidFill>
          <a:latin typeface="Arial"/>
          <a:ea typeface="+mn-ea"/>
          <a:cs typeface="Arial"/>
        </a:defRPr>
      </a:lvl2pPr>
      <a:lvl3pPr marL="1198434" indent="-235445" algn="l" defTabSz="61088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100" kern="1200">
          <a:solidFill>
            <a:schemeClr val="tx1"/>
          </a:solidFill>
          <a:latin typeface="Arial"/>
          <a:ea typeface="+mn-ea"/>
          <a:cs typeface="Arial"/>
        </a:defRPr>
      </a:lvl3pPr>
      <a:lvl4pPr marL="1669324" indent="-224839" algn="l" defTabSz="61088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152940" indent="-241808" algn="l" defTabSz="61088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3359857" indent="-305441" algn="l" defTabSz="61088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70739" indent="-305441" algn="l" defTabSz="61088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81623" indent="-305441" algn="l" defTabSz="61088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92506" indent="-305441" algn="l" defTabSz="61088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088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883" algn="l" defTabSz="61088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1766" algn="l" defTabSz="61088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2649" algn="l" defTabSz="61088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3532" algn="l" defTabSz="61088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4415" algn="l" defTabSz="61088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5298" algn="l" defTabSz="61088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6182" algn="l" defTabSz="61088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7064" algn="l" defTabSz="61088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emf"/><Relationship Id="rId11" Type="http://schemas.openxmlformats.org/officeDocument/2006/relationships/image" Target="../media/image19.emf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emf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1"/>
          <p:cNvSpPr txBox="1">
            <a:spLocks/>
          </p:cNvSpPr>
          <p:nvPr/>
        </p:nvSpPr>
        <p:spPr bwMode="auto">
          <a:xfrm>
            <a:off x="1335480" y="3602547"/>
            <a:ext cx="10307503" cy="18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118" tIns="61060" rIns="122118" bIns="61060"/>
          <a:lstStyle/>
          <a:p>
            <a:pPr defTabSz="610810" fontAlgn="base">
              <a:spcBef>
                <a:spcPct val="20000"/>
              </a:spcBef>
              <a:spcAft>
                <a:spcPct val="0"/>
              </a:spcAft>
              <a:buClr>
                <a:srgbClr val="007FC7"/>
              </a:buClr>
            </a:pPr>
            <a:r>
              <a:rPr lang="uk-UA" sz="4300" b="1" dirty="0">
                <a:solidFill>
                  <a:srgbClr val="007FC7"/>
                </a:solidFill>
                <a:cs typeface="Arial" charset="0"/>
              </a:rPr>
              <a:t>Реконструкція та модернізація розподільних </a:t>
            </a:r>
            <a:r>
              <a:rPr lang="uk-UA" sz="4300" b="1" dirty="0" smtClean="0">
                <a:solidFill>
                  <a:srgbClr val="007FC7"/>
                </a:solidFill>
                <a:cs typeface="Arial" charset="0"/>
              </a:rPr>
              <a:t>мереж</a:t>
            </a:r>
          </a:p>
          <a:p>
            <a:pPr defTabSz="610810" fontAlgn="base">
              <a:spcBef>
                <a:spcPct val="20000"/>
              </a:spcBef>
              <a:spcAft>
                <a:spcPct val="0"/>
              </a:spcAft>
              <a:buClr>
                <a:srgbClr val="007FC7"/>
              </a:buClr>
            </a:pPr>
            <a:r>
              <a:rPr lang="uk-UA" sz="2200" b="1" i="1" dirty="0" smtClean="0">
                <a:solidFill>
                  <a:srgbClr val="007FC7"/>
                </a:solidFill>
                <a:cs typeface="Arial" charset="0"/>
              </a:rPr>
              <a:t>(на підставі аналізу господарської діяльності 20-и Операторів ГРМ)</a:t>
            </a:r>
            <a:endParaRPr lang="uk-UA" sz="2200" b="1" i="1" dirty="0">
              <a:solidFill>
                <a:srgbClr val="007FC7"/>
              </a:solidFill>
              <a:cs typeface="Arial" charset="0"/>
            </a:endParaRPr>
          </a:p>
          <a:p>
            <a:pPr defTabSz="610810" fontAlgn="base">
              <a:spcBef>
                <a:spcPct val="20000"/>
              </a:spcBef>
              <a:spcAft>
                <a:spcPct val="0"/>
              </a:spcAft>
              <a:buClr>
                <a:srgbClr val="007FC7"/>
              </a:buClr>
            </a:pPr>
            <a:endParaRPr lang="uk-UA" sz="3600" dirty="0">
              <a:solidFill>
                <a:srgbClr val="007FC7"/>
              </a:solidFill>
              <a:cs typeface="Arial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 bwMode="auto">
          <a:xfrm>
            <a:off x="1335480" y="6917635"/>
            <a:ext cx="10307503" cy="131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118" tIns="61060" rIns="122118" bIns="61060"/>
          <a:lstStyle/>
          <a:p>
            <a:pPr defTabSz="610810" fontAlgn="base">
              <a:spcBef>
                <a:spcPct val="20000"/>
              </a:spcBef>
              <a:spcAft>
                <a:spcPct val="0"/>
              </a:spcAft>
              <a:buClr>
                <a:srgbClr val="007FC7"/>
              </a:buClr>
            </a:pPr>
            <a:r>
              <a:rPr lang="uk-UA" sz="2200" b="1" dirty="0">
                <a:solidFill>
                  <a:srgbClr val="007FC7"/>
                </a:solidFill>
                <a:cs typeface="Arial" charset="0"/>
              </a:rPr>
              <a:t>ТОВ «Регіональна газова компанія»</a:t>
            </a:r>
          </a:p>
          <a:p>
            <a:pPr defTabSz="610810" fontAlgn="base">
              <a:spcBef>
                <a:spcPct val="20000"/>
              </a:spcBef>
              <a:spcAft>
                <a:spcPct val="0"/>
              </a:spcAft>
              <a:buClr>
                <a:srgbClr val="007FC7"/>
              </a:buClr>
            </a:pPr>
            <a:r>
              <a:rPr lang="uk-UA" sz="2200" b="1" dirty="0">
                <a:solidFill>
                  <a:srgbClr val="007FC7"/>
                </a:solidFill>
                <a:cs typeface="Arial" charset="0"/>
              </a:rPr>
              <a:t>Директор технічний</a:t>
            </a:r>
          </a:p>
          <a:p>
            <a:pPr defTabSz="610810" fontAlgn="base">
              <a:spcBef>
                <a:spcPct val="20000"/>
              </a:spcBef>
              <a:spcAft>
                <a:spcPct val="0"/>
              </a:spcAft>
              <a:buClr>
                <a:srgbClr val="007FC7"/>
              </a:buClr>
            </a:pPr>
            <a:r>
              <a:rPr lang="uk-UA" sz="2200" b="1" dirty="0">
                <a:solidFill>
                  <a:srgbClr val="007FC7"/>
                </a:solidFill>
                <a:cs typeface="Arial" charset="0"/>
              </a:rPr>
              <a:t>Компан Артем</a:t>
            </a:r>
          </a:p>
        </p:txBody>
      </p:sp>
    </p:spTree>
    <p:extLst>
      <p:ext uri="{BB962C8B-B14F-4D97-AF65-F5344CB8AC3E}">
        <p14:creationId xmlns:p14="http://schemas.microsoft.com/office/powerpoint/2010/main" val="370704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" t="998" r="12629" b="410"/>
          <a:stretch/>
        </p:blipFill>
        <p:spPr bwMode="auto">
          <a:xfrm>
            <a:off x="972000" y="1272208"/>
            <a:ext cx="5176848" cy="326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8000" y="264096"/>
            <a:ext cx="11009424" cy="792088"/>
          </a:xfrm>
        </p:spPr>
        <p:txBody>
          <a:bodyPr/>
          <a:lstStyle/>
          <a:p>
            <a:r>
              <a:rPr lang="uk-UA" sz="2500" dirty="0" smtClean="0"/>
              <a:t>Технічний стан і динаміка старіння розподільної мережі</a:t>
            </a:r>
            <a:br>
              <a:rPr lang="uk-UA" sz="2500" dirty="0" smtClean="0"/>
            </a:br>
            <a:r>
              <a:rPr lang="uk-UA" sz="2000" dirty="0" smtClean="0"/>
              <a:t>(об</a:t>
            </a:r>
            <a:r>
              <a:rPr lang="en-US" sz="2000" dirty="0" smtClean="0"/>
              <a:t>’</a:t>
            </a:r>
            <a:r>
              <a:rPr lang="uk-UA" sz="2000" dirty="0" smtClean="0"/>
              <a:t>єкти системи газопостачання по роках введення в експлуатацію)</a:t>
            </a:r>
            <a:endParaRPr lang="uk-UA" sz="2500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" t="678" r="6610" b="1416"/>
          <a:stretch/>
        </p:blipFill>
        <p:spPr bwMode="auto">
          <a:xfrm>
            <a:off x="972000" y="4536000"/>
            <a:ext cx="7859179" cy="33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64258" y="4254472"/>
            <a:ext cx="1774800" cy="258096"/>
          </a:xfrm>
          <a:prstGeom prst="rect">
            <a:avLst/>
          </a:prstGeom>
          <a:gradFill flip="none" rotWithShape="1">
            <a:gsLst>
              <a:gs pos="9000">
                <a:srgbClr val="FF0000">
                  <a:alpha val="30000"/>
                </a:srgbClr>
              </a:gs>
              <a:gs pos="100000">
                <a:srgbClr val="FF0000">
                  <a:alpha val="2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 11"/>
          <p:cNvSpPr/>
          <p:nvPr/>
        </p:nvSpPr>
        <p:spPr>
          <a:xfrm>
            <a:off x="1216224" y="7657760"/>
            <a:ext cx="671424" cy="298492"/>
          </a:xfrm>
          <a:prstGeom prst="rect">
            <a:avLst/>
          </a:prstGeom>
          <a:gradFill flip="none" rotWithShape="1">
            <a:gsLst>
              <a:gs pos="9000">
                <a:srgbClr val="FF0000">
                  <a:alpha val="30000"/>
                </a:srgbClr>
              </a:gs>
              <a:gs pos="100000">
                <a:srgbClr val="FF0000">
                  <a:alpha val="2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1913048" y="7660914"/>
            <a:ext cx="1674000" cy="298492"/>
          </a:xfrm>
          <a:prstGeom prst="rect">
            <a:avLst/>
          </a:prstGeom>
          <a:gradFill flip="none" rotWithShape="1">
            <a:gsLst>
              <a:gs pos="9000">
                <a:srgbClr val="FF0000">
                  <a:alpha val="30000"/>
                </a:srgbClr>
              </a:gs>
              <a:gs pos="100000">
                <a:srgbClr val="FF0000">
                  <a:alpha val="2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 13"/>
          <p:cNvSpPr/>
          <p:nvPr/>
        </p:nvSpPr>
        <p:spPr>
          <a:xfrm>
            <a:off x="3612448" y="7657420"/>
            <a:ext cx="1674000" cy="298492"/>
          </a:xfrm>
          <a:prstGeom prst="rect">
            <a:avLst/>
          </a:prstGeom>
          <a:gradFill flip="none" rotWithShape="1">
            <a:gsLst>
              <a:gs pos="9000">
                <a:srgbClr val="FF0000">
                  <a:alpha val="30000"/>
                </a:srgbClr>
              </a:gs>
              <a:gs pos="100000">
                <a:srgbClr val="FF0000">
                  <a:alpha val="2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5311848" y="7657760"/>
            <a:ext cx="1674000" cy="298492"/>
          </a:xfrm>
          <a:prstGeom prst="rect">
            <a:avLst/>
          </a:prstGeom>
          <a:gradFill flip="none" rotWithShape="1">
            <a:gsLst>
              <a:gs pos="9000">
                <a:srgbClr val="FF0000">
                  <a:alpha val="30000"/>
                </a:srgbClr>
              </a:gs>
              <a:gs pos="100000">
                <a:srgbClr val="FF0000">
                  <a:alpha val="2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899474" y="6672808"/>
            <a:ext cx="0" cy="127709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3602266" y="6672808"/>
            <a:ext cx="0" cy="127709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296550" y="6672808"/>
            <a:ext cx="0" cy="127709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6992248" y="4872608"/>
            <a:ext cx="0" cy="308364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3139058" y="1869478"/>
            <a:ext cx="0" cy="263436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3165401" y="4251297"/>
            <a:ext cx="637604" cy="258096"/>
          </a:xfrm>
          <a:prstGeom prst="rect">
            <a:avLst/>
          </a:prstGeom>
          <a:gradFill flip="none" rotWithShape="1">
            <a:gsLst>
              <a:gs pos="3000">
                <a:srgbClr val="FFC000">
                  <a:alpha val="26000"/>
                </a:srgbClr>
              </a:gs>
              <a:gs pos="100000">
                <a:srgbClr val="FFC000">
                  <a:alpha val="28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угольник 32"/>
          <p:cNvSpPr/>
          <p:nvPr/>
        </p:nvSpPr>
        <p:spPr>
          <a:xfrm>
            <a:off x="7014001" y="7668093"/>
            <a:ext cx="1158423" cy="291334"/>
          </a:xfrm>
          <a:prstGeom prst="rect">
            <a:avLst/>
          </a:prstGeom>
          <a:gradFill flip="none" rotWithShape="1">
            <a:gsLst>
              <a:gs pos="3000">
                <a:srgbClr val="FFC000">
                  <a:alpha val="26000"/>
                </a:srgbClr>
              </a:gs>
              <a:gs pos="100000">
                <a:srgbClr val="FFC000">
                  <a:alpha val="28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3803005" y="2680618"/>
            <a:ext cx="5507" cy="182322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8172424" y="5664696"/>
            <a:ext cx="8212" cy="2285206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01" y="5067640"/>
            <a:ext cx="3089472" cy="92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Номер слайда 6"/>
          <p:cNvSpPr>
            <a:spLocks noGrp="1"/>
          </p:cNvSpPr>
          <p:nvPr>
            <p:ph type="sldNum" sz="quarter" idx="18"/>
          </p:nvPr>
        </p:nvSpPr>
        <p:spPr>
          <a:xfrm>
            <a:off x="11513368" y="8910337"/>
            <a:ext cx="360040" cy="351155"/>
          </a:xfrm>
        </p:spPr>
        <p:txBody>
          <a:bodyPr/>
          <a:lstStyle/>
          <a:p>
            <a:pPr>
              <a:defRPr/>
            </a:pPr>
            <a:fld id="{26749500-CAB3-491C-A3D0-AB302634CB7C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863" y="1301352"/>
            <a:ext cx="5397049" cy="342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Выноска 3 (граница и черта) 6"/>
          <p:cNvSpPr/>
          <p:nvPr/>
        </p:nvSpPr>
        <p:spPr>
          <a:xfrm rot="10800000" flipV="1">
            <a:off x="1231576" y="7995240"/>
            <a:ext cx="5760672" cy="45719"/>
          </a:xfrm>
          <a:prstGeom prst="accentBorderCallout3">
            <a:avLst>
              <a:gd name="adj1" fmla="val 35458"/>
              <a:gd name="adj2" fmla="val -2403"/>
              <a:gd name="adj3" fmla="val 34771"/>
              <a:gd name="adj4" fmla="val -46306"/>
              <a:gd name="adj5" fmla="val -990947"/>
              <a:gd name="adj6" fmla="val -46320"/>
              <a:gd name="adj7" fmla="val -978818"/>
              <a:gd name="adj8" fmla="val -90623"/>
            </a:avLst>
          </a:prstGeom>
          <a:solidFill>
            <a:srgbClr val="FF0000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Заголовок 2"/>
          <p:cNvSpPr txBox="1">
            <a:spLocks/>
          </p:cNvSpPr>
          <p:nvPr/>
        </p:nvSpPr>
        <p:spPr bwMode="auto">
          <a:xfrm>
            <a:off x="10034434" y="6312768"/>
            <a:ext cx="2415038" cy="112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7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2pPr>
            <a:lvl3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3pPr>
            <a:lvl4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4pPr>
            <a:lvl5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5pPr>
            <a:lvl6pPr marL="610883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6pPr>
            <a:lvl7pPr marL="1221766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7pPr>
            <a:lvl8pPr marL="1832649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8pPr>
            <a:lvl9pPr marL="2443532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9pPr>
          </a:lstStyle>
          <a:p>
            <a:r>
              <a:rPr lang="uk-UA" sz="1600" dirty="0" smtClean="0"/>
              <a:t>ГРП, ШРП та СКЗ</a:t>
            </a:r>
          </a:p>
          <a:p>
            <a:r>
              <a:rPr lang="uk-UA" sz="1600" dirty="0" smtClean="0"/>
              <a:t>з перевищенням</a:t>
            </a:r>
          </a:p>
          <a:p>
            <a:r>
              <a:rPr lang="uk-UA" sz="1600" dirty="0" smtClean="0"/>
              <a:t>строку експлуатації в декілька разів</a:t>
            </a:r>
            <a:endParaRPr lang="uk-UA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7" t="51014" r="703" b="42486"/>
          <a:stretch/>
        </p:blipFill>
        <p:spPr bwMode="auto">
          <a:xfrm>
            <a:off x="1397870" y="1847546"/>
            <a:ext cx="1330522" cy="28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6" t="42607" r="353" b="36791"/>
          <a:stretch/>
        </p:blipFill>
        <p:spPr bwMode="auto">
          <a:xfrm>
            <a:off x="1325862" y="4999360"/>
            <a:ext cx="874713" cy="95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18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" t="389" r="20663" b="355"/>
          <a:stretch/>
        </p:blipFill>
        <p:spPr bwMode="auto">
          <a:xfrm>
            <a:off x="1116000" y="1548000"/>
            <a:ext cx="5688000" cy="35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883" y="5558347"/>
            <a:ext cx="2508704" cy="18815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1151" y="422253"/>
            <a:ext cx="11025504" cy="504000"/>
          </a:xfrm>
        </p:spPr>
        <p:txBody>
          <a:bodyPr/>
          <a:lstStyle/>
          <a:p>
            <a:r>
              <a:rPr lang="uk-UA" altLang="ru-RU" sz="2500" dirty="0" smtClean="0"/>
              <a:t>Динаміка зростання аварійності ГРМ</a:t>
            </a:r>
            <a:endParaRPr lang="ru-RU" altLang="ru-RU" sz="2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8"/>
          </p:nvPr>
        </p:nvSpPr>
        <p:spPr>
          <a:xfrm>
            <a:off x="11513368" y="8910337"/>
            <a:ext cx="360040" cy="351155"/>
          </a:xfrm>
        </p:spPr>
        <p:txBody>
          <a:bodyPr/>
          <a:lstStyle/>
          <a:p>
            <a:pPr>
              <a:defRPr/>
            </a:pPr>
            <a:fld id="{26749500-CAB3-491C-A3D0-AB302634CB7C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8106390" y="1220861"/>
            <a:ext cx="4276197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7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2pPr>
            <a:lvl3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3pPr>
            <a:lvl4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4pPr>
            <a:lvl5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5pPr>
            <a:lvl6pPr marL="610883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6pPr>
            <a:lvl7pPr marL="1221766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7pPr>
            <a:lvl8pPr marL="1832649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8pPr>
            <a:lvl9pPr marL="2443532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9pPr>
          </a:lstStyle>
          <a:p>
            <a:pPr algn="ctr"/>
            <a:r>
              <a:rPr lang="uk-UA" altLang="ru-RU" sz="1600" b="1" dirty="0" smtClean="0"/>
              <a:t>Об</a:t>
            </a:r>
            <a:r>
              <a:rPr lang="en-US" altLang="ru-RU" sz="1600" b="1" dirty="0" smtClean="0"/>
              <a:t>’</a:t>
            </a:r>
            <a:r>
              <a:rPr lang="uk-UA" altLang="ru-RU" sz="1600" b="1" dirty="0" smtClean="0"/>
              <a:t>єкти ГРМ з нульовими амортизаційними відрахуваннями</a:t>
            </a:r>
            <a:endParaRPr lang="ru-RU" altLang="ru-RU" sz="1600" b="1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7070567" y="2506898"/>
            <a:ext cx="1202441" cy="1202441"/>
            <a:chOff x="970850" y="2243579"/>
            <a:chExt cx="1202441" cy="1202441"/>
          </a:xfrm>
        </p:grpSpPr>
        <p:sp>
          <p:nvSpPr>
            <p:cNvPr id="24" name="Плюс 23"/>
            <p:cNvSpPr/>
            <p:nvPr/>
          </p:nvSpPr>
          <p:spPr>
            <a:xfrm>
              <a:off x="970850" y="2243579"/>
              <a:ext cx="1202441" cy="1202441"/>
            </a:xfrm>
            <a:prstGeom prst="mathPlus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Плюс 4"/>
            <p:cNvSpPr/>
            <p:nvPr/>
          </p:nvSpPr>
          <p:spPr>
            <a:xfrm>
              <a:off x="1130234" y="2703392"/>
              <a:ext cx="883673" cy="2828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2100" kern="1200"/>
            </a:p>
          </p:txBody>
        </p:sp>
      </p:grpSp>
      <p:grpSp>
        <p:nvGrpSpPr>
          <p:cNvPr id="26" name="Группа 25"/>
          <p:cNvGrpSpPr/>
          <p:nvPr/>
        </p:nvGrpSpPr>
        <p:grpSpPr>
          <a:xfrm rot="5400000">
            <a:off x="7378155" y="4780629"/>
            <a:ext cx="587260" cy="771221"/>
            <a:chOff x="2919635" y="2459189"/>
            <a:chExt cx="659269" cy="771221"/>
          </a:xfrm>
        </p:grpSpPr>
        <p:sp>
          <p:nvSpPr>
            <p:cNvPr id="27" name="Стрелка вправо 26"/>
            <p:cNvSpPr/>
            <p:nvPr/>
          </p:nvSpPr>
          <p:spPr>
            <a:xfrm>
              <a:off x="2919635" y="2459189"/>
              <a:ext cx="659269" cy="77122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трелка вправо 4"/>
            <p:cNvSpPr/>
            <p:nvPr/>
          </p:nvSpPr>
          <p:spPr>
            <a:xfrm>
              <a:off x="2919635" y="2613433"/>
              <a:ext cx="461488" cy="4627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3500" kern="1200"/>
            </a:p>
          </p:txBody>
        </p:sp>
      </p:grpSp>
      <p:pic>
        <p:nvPicPr>
          <p:cNvPr id="2071" name="Picture 2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53" t="39529" r="1429" b="39823"/>
          <a:stretch/>
        </p:blipFill>
        <p:spPr bwMode="auto">
          <a:xfrm>
            <a:off x="5862410" y="3994666"/>
            <a:ext cx="1258470" cy="73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8350810" y="3249526"/>
            <a:ext cx="3787355" cy="150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7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2pPr>
            <a:lvl3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3pPr>
            <a:lvl4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4pPr>
            <a:lvl5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5pPr>
            <a:lvl6pPr marL="610883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6pPr>
            <a:lvl7pPr marL="1221766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7pPr>
            <a:lvl8pPr marL="1832649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8pPr>
            <a:lvl9pPr marL="2443532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9pPr>
          </a:lstStyle>
          <a:p>
            <a:r>
              <a:rPr lang="uk-UA" altLang="ru-RU" sz="1400" b="1" dirty="0" smtClean="0"/>
              <a:t>Відповідно до практики затвердження ІП Регулятором, останніх років, дані об</a:t>
            </a:r>
            <a:r>
              <a:rPr lang="en-US" altLang="ru-RU" sz="1400" b="1" dirty="0" smtClean="0"/>
              <a:t>’</a:t>
            </a:r>
            <a:r>
              <a:rPr lang="uk-UA" altLang="ru-RU" sz="1400" b="1" dirty="0" smtClean="0"/>
              <a:t>єкти не забезпечені необхідним рівнем відрахувань для відновлення технічного стану та його забезпечення протягом подальшої експлуатації.</a:t>
            </a:r>
            <a:endParaRPr lang="ru-RU" altLang="ru-RU" sz="1400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271" y="1932678"/>
            <a:ext cx="3030434" cy="103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06101" y="5609454"/>
            <a:ext cx="1394106" cy="3664831"/>
          </a:xfrm>
          <a:prstGeom prst="rect">
            <a:avLst/>
          </a:prstGeom>
        </p:spPr>
      </p:pic>
      <p:sp>
        <p:nvSpPr>
          <p:cNvPr id="29" name="Овал 28"/>
          <p:cNvSpPr/>
          <p:nvPr/>
        </p:nvSpPr>
        <p:spPr>
          <a:xfrm>
            <a:off x="6853781" y="6852736"/>
            <a:ext cx="713660" cy="717700"/>
          </a:xfrm>
          <a:prstGeom prst="ellipse">
            <a:avLst/>
          </a:prstGeom>
          <a:noFill/>
          <a:ln w="38100">
            <a:solidFill>
              <a:srgbClr val="EA3ED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Овал 29"/>
          <p:cNvSpPr/>
          <p:nvPr/>
        </p:nvSpPr>
        <p:spPr>
          <a:xfrm>
            <a:off x="8338137" y="6847755"/>
            <a:ext cx="1008112" cy="1159674"/>
          </a:xfrm>
          <a:prstGeom prst="ellipse">
            <a:avLst/>
          </a:prstGeom>
          <a:noFill/>
          <a:ln w="38100">
            <a:solidFill>
              <a:srgbClr val="EA3ED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вал 20"/>
          <p:cNvSpPr/>
          <p:nvPr/>
        </p:nvSpPr>
        <p:spPr>
          <a:xfrm>
            <a:off x="10732823" y="6002095"/>
            <a:ext cx="713660" cy="717700"/>
          </a:xfrm>
          <a:prstGeom prst="ellipse">
            <a:avLst/>
          </a:prstGeom>
          <a:noFill/>
          <a:ln w="38100">
            <a:solidFill>
              <a:srgbClr val="EA3ED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6" b="7335"/>
          <a:stretch/>
        </p:blipFill>
        <p:spPr>
          <a:xfrm>
            <a:off x="1072208" y="6097817"/>
            <a:ext cx="2753654" cy="17271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2"/>
          <a:stretch/>
        </p:blipFill>
        <p:spPr>
          <a:xfrm>
            <a:off x="3980947" y="7062537"/>
            <a:ext cx="1771782" cy="10183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363" y="5516410"/>
            <a:ext cx="1957701" cy="1468561"/>
          </a:xfrm>
          <a:prstGeom prst="rect">
            <a:avLst/>
          </a:prstGeom>
        </p:spPr>
      </p:pic>
      <p:sp>
        <p:nvSpPr>
          <p:cNvPr id="32" name="Овал 31"/>
          <p:cNvSpPr/>
          <p:nvPr/>
        </p:nvSpPr>
        <p:spPr>
          <a:xfrm>
            <a:off x="4011721" y="5964769"/>
            <a:ext cx="713660" cy="717700"/>
          </a:xfrm>
          <a:prstGeom prst="ellipse">
            <a:avLst/>
          </a:prstGeom>
          <a:noFill/>
          <a:ln w="38100">
            <a:solidFill>
              <a:srgbClr val="EA3ED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264" y="1789742"/>
            <a:ext cx="3759101" cy="1282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752" y="5471071"/>
            <a:ext cx="3935816" cy="13429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039620" y="1220861"/>
            <a:ext cx="64008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altLang="ru-RU" sz="1600" b="1" dirty="0">
                <a:solidFill>
                  <a:srgbClr val="0070C0"/>
                </a:solidFill>
              </a:rPr>
              <a:t>Т</a:t>
            </a:r>
            <a:r>
              <a:rPr lang="uk-UA" altLang="ru-RU" sz="1600" b="1" dirty="0" smtClean="0">
                <a:solidFill>
                  <a:srgbClr val="0070C0"/>
                </a:solidFill>
              </a:rPr>
              <a:t>ехнічно </a:t>
            </a:r>
            <a:r>
              <a:rPr lang="uk-UA" altLang="ru-RU" sz="1600" b="1" dirty="0">
                <a:solidFill>
                  <a:srgbClr val="0070C0"/>
                </a:solidFill>
              </a:rPr>
              <a:t>незадовільні об</a:t>
            </a:r>
            <a:r>
              <a:rPr lang="en-US" altLang="ru-RU" sz="1600" b="1" dirty="0">
                <a:solidFill>
                  <a:srgbClr val="0070C0"/>
                </a:solidFill>
              </a:rPr>
              <a:t>’</a:t>
            </a:r>
            <a:r>
              <a:rPr lang="uk-UA" altLang="ru-RU" sz="1600" b="1" dirty="0">
                <a:solidFill>
                  <a:srgbClr val="0070C0"/>
                </a:solidFill>
              </a:rPr>
              <a:t>єкти ГРМ: малонадійні, </a:t>
            </a:r>
            <a:r>
              <a:rPr lang="uk-UA" altLang="ru-RU" sz="1600" b="1" dirty="0" smtClean="0">
                <a:solidFill>
                  <a:srgbClr val="0070C0"/>
                </a:solidFill>
              </a:rPr>
              <a:t>аварійні</a:t>
            </a:r>
            <a:endParaRPr lang="uk-UA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9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" t="598" r="527" b="323"/>
          <a:stretch/>
        </p:blipFill>
        <p:spPr bwMode="auto">
          <a:xfrm>
            <a:off x="7020000" y="1872000"/>
            <a:ext cx="5544000" cy="39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 t="3521" r="2352" b="3965"/>
          <a:stretch/>
        </p:blipFill>
        <p:spPr bwMode="auto">
          <a:xfrm>
            <a:off x="1216224" y="2803033"/>
            <a:ext cx="5831692" cy="3941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3983" y="207267"/>
            <a:ext cx="7633041" cy="890016"/>
          </a:xfrm>
        </p:spPr>
        <p:txBody>
          <a:bodyPr>
            <a:noAutofit/>
          </a:bodyPr>
          <a:lstStyle/>
          <a:p>
            <a:r>
              <a:rPr lang="uk-UA" sz="2500" dirty="0" smtClean="0"/>
              <a:t>Належне фінансування – розвиток ГРМ</a:t>
            </a:r>
            <a:endParaRPr lang="uk-UA" sz="2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09D66-9C3A-0F4A-8121-39EDDCF32A98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 bwMode="auto">
          <a:xfrm rot="5400000">
            <a:off x="9560151" y="5943727"/>
            <a:ext cx="864096" cy="59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7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2pPr>
            <a:lvl3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3pPr>
            <a:lvl4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4pPr>
            <a:lvl5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5pPr>
            <a:lvl6pPr marL="610883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6pPr>
            <a:lvl7pPr marL="1221766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7pPr>
            <a:lvl8pPr marL="1832649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8pPr>
            <a:lvl9pPr marL="2443532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9pPr>
          </a:lstStyle>
          <a:p>
            <a:pPr algn="ctr"/>
            <a:r>
              <a:rPr lang="uk-UA" sz="4800" b="1" dirty="0" smtClean="0"/>
              <a:t>=</a:t>
            </a:r>
            <a:r>
              <a:rPr lang="en-US" sz="4800" b="1" dirty="0" smtClean="0"/>
              <a:t>&gt;</a:t>
            </a:r>
            <a:endParaRPr lang="uk-UA" sz="4800" b="1" dirty="0" smtClean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7480920" y="6672808"/>
            <a:ext cx="511256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7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2pPr>
            <a:lvl3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3pPr>
            <a:lvl4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4pPr>
            <a:lvl5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5pPr>
            <a:lvl6pPr marL="610883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6pPr>
            <a:lvl7pPr marL="1221766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7pPr>
            <a:lvl8pPr marL="1832649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8pPr>
            <a:lvl9pPr marL="2443532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1800" b="1" dirty="0" smtClean="0">
                <a:solidFill>
                  <a:schemeClr val="accent2"/>
                </a:solidFill>
              </a:rPr>
              <a:t>1. Скорочення ВТВ</a:t>
            </a:r>
          </a:p>
          <a:p>
            <a:pPr eaLnBrk="1" hangingPunct="1"/>
            <a:r>
              <a:rPr lang="uk-UA" sz="1800" b="1" dirty="0" smtClean="0">
                <a:solidFill>
                  <a:schemeClr val="accent2"/>
                </a:solidFill>
              </a:rPr>
              <a:t>2. Аварійні об</a:t>
            </a:r>
            <a:r>
              <a:rPr lang="en-US" sz="1800" b="1" dirty="0" smtClean="0">
                <a:solidFill>
                  <a:schemeClr val="accent2"/>
                </a:solidFill>
              </a:rPr>
              <a:t>’</a:t>
            </a:r>
            <a:r>
              <a:rPr lang="uk-UA" sz="1800" b="1" dirty="0" smtClean="0">
                <a:solidFill>
                  <a:schemeClr val="accent2"/>
                </a:solidFill>
              </a:rPr>
              <a:t>єкти зведуться до «0»</a:t>
            </a:r>
          </a:p>
          <a:p>
            <a:pPr eaLnBrk="1" hangingPunct="1"/>
            <a:r>
              <a:rPr lang="uk-UA" sz="1800" b="1" dirty="0" smtClean="0">
                <a:solidFill>
                  <a:schemeClr val="accent2"/>
                </a:solidFill>
              </a:rPr>
              <a:t>3. Оптимізація амортизаційних відрахувань</a:t>
            </a:r>
          </a:p>
        </p:txBody>
      </p:sp>
      <p:sp>
        <p:nvSpPr>
          <p:cNvPr id="13" name="Заголовок 2"/>
          <p:cNvSpPr txBox="1">
            <a:spLocks/>
          </p:cNvSpPr>
          <p:nvPr/>
        </p:nvSpPr>
        <p:spPr bwMode="auto">
          <a:xfrm>
            <a:off x="2180021" y="1416280"/>
            <a:ext cx="3644715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7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2pPr>
            <a:lvl3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3pPr>
            <a:lvl4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4pPr>
            <a:lvl5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5pPr>
            <a:lvl6pPr marL="610883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6pPr>
            <a:lvl7pPr marL="1221766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7pPr>
            <a:lvl8pPr marL="1832649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8pPr>
            <a:lvl9pPr marL="2443532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9pPr>
          </a:lstStyle>
          <a:p>
            <a:r>
              <a:rPr lang="ru-RU" sz="1600" b="1" dirty="0" err="1"/>
              <a:t>Інвестиційна</a:t>
            </a:r>
            <a:r>
              <a:rPr lang="ru-RU" sz="1600" b="1" dirty="0"/>
              <a:t> </a:t>
            </a:r>
            <a:r>
              <a:rPr lang="ru-RU" sz="1600" b="1" dirty="0" err="1" smtClean="0"/>
              <a:t>програма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млрд.грн</a:t>
            </a:r>
            <a:endParaRPr lang="ru-RU" sz="1600" b="1" dirty="0"/>
          </a:p>
        </p:txBody>
      </p:sp>
      <p:sp>
        <p:nvSpPr>
          <p:cNvPr id="16" name="Заголовок 2"/>
          <p:cNvSpPr txBox="1">
            <a:spLocks/>
          </p:cNvSpPr>
          <p:nvPr/>
        </p:nvSpPr>
        <p:spPr bwMode="auto">
          <a:xfrm>
            <a:off x="7696944" y="1416280"/>
            <a:ext cx="4290992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7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2pPr>
            <a:lvl3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3pPr>
            <a:lvl4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4pPr>
            <a:lvl5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5pPr>
            <a:lvl6pPr marL="610883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6pPr>
            <a:lvl7pPr marL="1221766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7pPr>
            <a:lvl8pPr marL="1832649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8pPr>
            <a:lvl9pPr marL="2443532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9pPr>
          </a:lstStyle>
          <a:p>
            <a:r>
              <a:rPr lang="ru-RU" sz="1600" b="1" dirty="0" err="1" smtClean="0"/>
              <a:t>Рішення</a:t>
            </a:r>
            <a:r>
              <a:rPr lang="ru-RU" sz="1600" b="1" dirty="0" smtClean="0"/>
              <a:t> – </a:t>
            </a:r>
            <a:r>
              <a:rPr lang="ru-RU" sz="1600" b="1" dirty="0" err="1" smtClean="0"/>
              <a:t>додаткові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інвестиції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млрд.грн</a:t>
            </a:r>
            <a:endParaRPr lang="ru-RU" sz="1600" b="1" dirty="0"/>
          </a:p>
        </p:txBody>
      </p:sp>
      <p:sp>
        <p:nvSpPr>
          <p:cNvPr id="18" name="Заголовок 2"/>
          <p:cNvSpPr txBox="1">
            <a:spLocks/>
          </p:cNvSpPr>
          <p:nvPr/>
        </p:nvSpPr>
        <p:spPr bwMode="auto">
          <a:xfrm>
            <a:off x="799087" y="3288488"/>
            <a:ext cx="345129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7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2pPr>
            <a:lvl3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3pPr>
            <a:lvl4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4pPr>
            <a:lvl5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5pPr>
            <a:lvl6pPr marL="610883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6pPr>
            <a:lvl7pPr marL="1221766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7pPr>
            <a:lvl8pPr marL="1832649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8pPr>
            <a:lvl9pPr marL="2443532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9pPr>
          </a:lstStyle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</a:rPr>
              <a:t>2016</a:t>
            </a:r>
            <a:endParaRPr lang="ru-RU" sz="1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Заголовок 2"/>
          <p:cNvSpPr txBox="1">
            <a:spLocks/>
          </p:cNvSpPr>
          <p:nvPr/>
        </p:nvSpPr>
        <p:spPr bwMode="auto">
          <a:xfrm>
            <a:off x="799087" y="5160696"/>
            <a:ext cx="345129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7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2pPr>
            <a:lvl3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3pPr>
            <a:lvl4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4pPr>
            <a:lvl5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5pPr>
            <a:lvl6pPr marL="610883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6pPr>
            <a:lvl7pPr marL="1221766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7pPr>
            <a:lvl8pPr marL="1832649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8pPr>
            <a:lvl9pPr marL="2443532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9pPr>
          </a:lstStyle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</a:rPr>
              <a:t>2017</a:t>
            </a:r>
            <a:endParaRPr lang="ru-RU" sz="1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813048" y="4152528"/>
            <a:ext cx="6307832" cy="0"/>
          </a:xfrm>
          <a:prstGeom prst="line">
            <a:avLst/>
          </a:prstGeom>
          <a:ln w="635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8" t="62084" r="12685" b="23654"/>
          <a:stretch/>
        </p:blipFill>
        <p:spPr bwMode="auto">
          <a:xfrm>
            <a:off x="1144216" y="2028320"/>
            <a:ext cx="6486697" cy="82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8" t="75872" r="32049" b="2025"/>
          <a:stretch/>
        </p:blipFill>
        <p:spPr bwMode="auto">
          <a:xfrm>
            <a:off x="1144215" y="6764703"/>
            <a:ext cx="5011181" cy="130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2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899" y="349100"/>
            <a:ext cx="11675733" cy="504000"/>
          </a:xfrm>
        </p:spPr>
        <p:txBody>
          <a:bodyPr>
            <a:noAutofit/>
          </a:bodyPr>
          <a:lstStyle/>
          <a:p>
            <a:pPr algn="l"/>
            <a:r>
              <a:rPr lang="uk-UA" sz="2500" dirty="0" smtClean="0"/>
              <a:t>Основа підприємств газової промисловості – кваліфікований персонал</a:t>
            </a:r>
            <a:endParaRPr lang="ru-RU" sz="2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09D66-9C3A-0F4A-8121-39EDDCF32A98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137" name="Picture 1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" t="716" r="411" b="1479"/>
          <a:stretch/>
        </p:blipFill>
        <p:spPr bwMode="auto">
          <a:xfrm>
            <a:off x="864000" y="1632608"/>
            <a:ext cx="561600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940415" y="1209168"/>
            <a:ext cx="345638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7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2pPr>
            <a:lvl3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3pPr>
            <a:lvl4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4pPr>
            <a:lvl5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5pPr>
            <a:lvl6pPr marL="610883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6pPr>
            <a:lvl7pPr marL="1221766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7pPr>
            <a:lvl8pPr marL="1832649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8pPr>
            <a:lvl9pPr marL="2443532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9pPr>
          </a:lstStyle>
          <a:p>
            <a:r>
              <a:rPr lang="uk-UA" sz="1600" b="1" dirty="0" smtClean="0"/>
              <a:t>Рівень місячної заробітної платні</a:t>
            </a:r>
            <a:endParaRPr lang="ru-RU" sz="1600" b="1" dirty="0"/>
          </a:p>
        </p:txBody>
      </p:sp>
      <p:sp>
        <p:nvSpPr>
          <p:cNvPr id="8" name="Заголовок 2"/>
          <p:cNvSpPr txBox="1">
            <a:spLocks/>
          </p:cNvSpPr>
          <p:nvPr/>
        </p:nvSpPr>
        <p:spPr bwMode="auto">
          <a:xfrm rot="16200000">
            <a:off x="208085" y="3072436"/>
            <a:ext cx="936103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7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2pPr>
            <a:lvl3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3pPr>
            <a:lvl4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4pPr>
            <a:lvl5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5pPr>
            <a:lvl6pPr marL="610883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6pPr>
            <a:lvl7pPr marL="1221766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7pPr>
            <a:lvl8pPr marL="1832649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8pPr>
            <a:lvl9pPr marL="2443532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9pPr>
          </a:lstStyle>
          <a:p>
            <a:r>
              <a:rPr lang="uk-UA" sz="1400" b="1" dirty="0" err="1" smtClean="0"/>
              <a:t>тис.грн</a:t>
            </a:r>
            <a:r>
              <a:rPr lang="uk-UA" sz="1400" b="1" dirty="0" smtClean="0"/>
              <a:t>.</a:t>
            </a:r>
            <a:endParaRPr lang="ru-RU" sz="1400" b="1" dirty="0"/>
          </a:p>
        </p:txBody>
      </p:sp>
      <p:pic>
        <p:nvPicPr>
          <p:cNvPr id="5138" name="Picture 1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" t="716" r="564" b="1479"/>
          <a:stretch/>
        </p:blipFill>
        <p:spPr bwMode="auto">
          <a:xfrm>
            <a:off x="7020000" y="1560240"/>
            <a:ext cx="540000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2"/>
          <p:cNvSpPr txBox="1">
            <a:spLocks/>
          </p:cNvSpPr>
          <p:nvPr/>
        </p:nvSpPr>
        <p:spPr bwMode="auto">
          <a:xfrm>
            <a:off x="8056984" y="1202712"/>
            <a:ext cx="3528392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7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2pPr>
            <a:lvl3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3pPr>
            <a:lvl4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4pPr>
            <a:lvl5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5pPr>
            <a:lvl6pPr marL="610883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6pPr>
            <a:lvl7pPr marL="1221766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7pPr>
            <a:lvl8pPr marL="1832649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8pPr>
            <a:lvl9pPr marL="2443532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9pPr>
          </a:lstStyle>
          <a:p>
            <a:r>
              <a:rPr lang="uk-UA" sz="1600" b="1" dirty="0" smtClean="0"/>
              <a:t>Нестабільність кадрового складу</a:t>
            </a:r>
            <a:endParaRPr lang="ru-RU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191016" y="4224536"/>
            <a:ext cx="7879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dirty="0" smtClean="0"/>
              <a:t>(147 €)</a:t>
            </a:r>
            <a:endParaRPr lang="uk-UA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3787892" y="3402251"/>
            <a:ext cx="7879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dirty="0" smtClean="0"/>
              <a:t>(183 €)</a:t>
            </a:r>
            <a:endParaRPr lang="uk-UA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2185460" y="3702315"/>
            <a:ext cx="7879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dirty="0" smtClean="0"/>
              <a:t>(173 €)</a:t>
            </a:r>
            <a:endParaRPr lang="uk-UA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3800592" y="2712368"/>
            <a:ext cx="7879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dirty="0" smtClean="0"/>
              <a:t>(227 €)</a:t>
            </a:r>
            <a:endParaRPr lang="uk-UA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3800592" y="2400456"/>
            <a:ext cx="7879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dirty="0" smtClean="0"/>
              <a:t>(243 €)</a:t>
            </a:r>
            <a:endParaRPr lang="uk-UA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3800592" y="1884368"/>
            <a:ext cx="7879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dirty="0" smtClean="0"/>
              <a:t>(270 €)</a:t>
            </a:r>
            <a:endParaRPr lang="uk-UA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2198999" y="3270267"/>
            <a:ext cx="7879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dirty="0" smtClean="0"/>
              <a:t>(197 €)</a:t>
            </a:r>
            <a:endParaRPr lang="uk-UA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2199667" y="2649049"/>
            <a:ext cx="7879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dirty="0" smtClean="0"/>
              <a:t>(230 €)</a:t>
            </a:r>
            <a:endParaRPr lang="uk-UA" sz="1000" dirty="0"/>
          </a:p>
        </p:txBody>
      </p:sp>
      <p:sp>
        <p:nvSpPr>
          <p:cNvPr id="20" name="Заголовок 2"/>
          <p:cNvSpPr txBox="1">
            <a:spLocks/>
          </p:cNvSpPr>
          <p:nvPr/>
        </p:nvSpPr>
        <p:spPr bwMode="auto">
          <a:xfrm>
            <a:off x="6976863" y="5016971"/>
            <a:ext cx="5474023" cy="309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7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2pPr>
            <a:lvl3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3pPr>
            <a:lvl4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4pPr>
            <a:lvl5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5pPr>
            <a:lvl6pPr marL="610883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6pPr>
            <a:lvl7pPr marL="1221766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7pPr>
            <a:lvl8pPr marL="1832649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8pPr>
            <a:lvl9pPr marL="2443532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9pPr>
          </a:lstStyle>
          <a:p>
            <a:pPr algn="ctr"/>
            <a:r>
              <a:rPr lang="ru-RU" sz="1600" b="1" dirty="0" err="1" smtClean="0"/>
              <a:t>Плинн</a:t>
            </a:r>
            <a:r>
              <a:rPr lang="uk-UA" sz="1600" b="1" dirty="0"/>
              <a:t>і</a:t>
            </a:r>
            <a:r>
              <a:rPr lang="ru-RU" sz="1600" b="1" dirty="0" err="1" smtClean="0"/>
              <a:t>сть</a:t>
            </a:r>
            <a:r>
              <a:rPr lang="ru-RU" sz="1600" b="1" dirty="0" smtClean="0"/>
              <a:t> </a:t>
            </a:r>
            <a:r>
              <a:rPr lang="ru-RU" sz="1600" b="1" dirty="0" err="1"/>
              <a:t>кадрів</a:t>
            </a:r>
            <a:r>
              <a:rPr lang="ru-RU" sz="1600" b="1" dirty="0"/>
              <a:t> в 3-5% </a:t>
            </a:r>
            <a:r>
              <a:rPr lang="ru-RU" sz="1600" b="1" dirty="0" err="1"/>
              <a:t>вважається</a:t>
            </a:r>
            <a:r>
              <a:rPr lang="ru-RU" sz="1600" b="1" dirty="0"/>
              <a:t> </a:t>
            </a:r>
            <a:r>
              <a:rPr lang="ru-RU" sz="1600" b="1" dirty="0" smtClean="0"/>
              <a:t>природною.</a:t>
            </a:r>
          </a:p>
          <a:p>
            <a:endParaRPr lang="uk-UA" sz="1600" b="1" dirty="0" smtClean="0"/>
          </a:p>
          <a:p>
            <a:endParaRPr lang="uk-UA" sz="1600" b="1" dirty="0" smtClean="0"/>
          </a:p>
          <a:p>
            <a:endParaRPr lang="uk-UA" sz="1600" b="1" dirty="0"/>
          </a:p>
          <a:p>
            <a:endParaRPr lang="uk-UA" sz="1600" b="1" dirty="0" smtClean="0"/>
          </a:p>
          <a:p>
            <a:endParaRPr lang="uk-UA" sz="1600" b="1" dirty="0"/>
          </a:p>
          <a:p>
            <a:endParaRPr lang="uk-UA" sz="1600" b="1" dirty="0" smtClean="0"/>
          </a:p>
          <a:p>
            <a:endParaRPr lang="uk-UA" sz="1600" b="1" dirty="0"/>
          </a:p>
          <a:p>
            <a:endParaRPr lang="uk-UA" sz="1600" b="1" dirty="0" smtClean="0"/>
          </a:p>
          <a:p>
            <a:r>
              <a:rPr lang="uk-UA" sz="1600" b="1" dirty="0" smtClean="0"/>
              <a:t>Привабливість європейського рівня заробітку та відкритість кордонів – </a:t>
            </a:r>
            <a:r>
              <a:rPr lang="uk-UA" sz="1600" b="1" u="sng" dirty="0" smtClean="0">
                <a:solidFill>
                  <a:schemeClr val="accent5">
                    <a:lumMod val="75000"/>
                  </a:schemeClr>
                </a:solidFill>
              </a:rPr>
              <a:t>передбачає плинність кадрів 25% до кінця 2017 року</a:t>
            </a:r>
            <a:r>
              <a:rPr lang="uk-UA" sz="1600" b="1" dirty="0" smtClean="0"/>
              <a:t>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2872408" y="1776264"/>
            <a:ext cx="0" cy="3042180"/>
          </a:xfrm>
          <a:prstGeom prst="line">
            <a:avLst/>
          </a:prstGeom>
          <a:ln w="635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9709732" y="1704256"/>
            <a:ext cx="0" cy="2808014"/>
          </a:xfrm>
          <a:prstGeom prst="line">
            <a:avLst/>
          </a:prstGeom>
          <a:ln w="635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Заголовок 2"/>
          <p:cNvSpPr txBox="1">
            <a:spLocks/>
          </p:cNvSpPr>
          <p:nvPr/>
        </p:nvSpPr>
        <p:spPr bwMode="auto">
          <a:xfrm>
            <a:off x="6976863" y="5457800"/>
            <a:ext cx="208823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7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2pPr>
            <a:lvl3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3pPr>
            <a:lvl4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4pPr>
            <a:lvl5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5pPr>
            <a:lvl6pPr marL="610883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6pPr>
            <a:lvl7pPr marL="1221766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7pPr>
            <a:lvl8pPr marL="1832649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8pPr>
            <a:lvl9pPr marL="2443532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9pPr>
          </a:lstStyle>
          <a:p>
            <a:pPr algn="ctr"/>
            <a:r>
              <a:rPr lang="uk-UA" sz="1600" b="1" dirty="0" smtClean="0"/>
              <a:t>11-18 % кадрового складу постійно знаходиться в процесі навчання - відсутність стабільного колективу</a:t>
            </a:r>
          </a:p>
        </p:txBody>
      </p:sp>
      <p:sp>
        <p:nvSpPr>
          <p:cNvPr id="26" name="Заголовок 2"/>
          <p:cNvSpPr txBox="1">
            <a:spLocks/>
          </p:cNvSpPr>
          <p:nvPr/>
        </p:nvSpPr>
        <p:spPr bwMode="auto">
          <a:xfrm>
            <a:off x="10362655" y="5565812"/>
            <a:ext cx="208823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7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2pPr>
            <a:lvl3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3pPr>
            <a:lvl4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4pPr>
            <a:lvl5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5pPr>
            <a:lvl6pPr marL="610883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6pPr>
            <a:lvl7pPr marL="1221766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7pPr>
            <a:lvl8pPr marL="1832649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8pPr>
            <a:lvl9pPr marL="2443532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9pPr>
          </a:lstStyle>
          <a:p>
            <a:pPr algn="ctr"/>
            <a:r>
              <a:rPr lang="uk-UA" sz="1600" b="1" dirty="0" smtClean="0"/>
              <a:t>значні </a:t>
            </a:r>
            <a:r>
              <a:rPr lang="uk-UA" sz="1600" b="1" dirty="0"/>
              <a:t>економічні втрати, </a:t>
            </a:r>
            <a:r>
              <a:rPr lang="uk-UA" sz="1600" b="1" dirty="0" smtClean="0"/>
              <a:t>кадрові</a:t>
            </a:r>
            <a:r>
              <a:rPr lang="uk-UA" sz="1600" b="1" dirty="0"/>
              <a:t>, технологічні, організаційні </a:t>
            </a:r>
            <a:r>
              <a:rPr lang="uk-UA" sz="1600" b="1" dirty="0" smtClean="0"/>
              <a:t>труднощі підприємств</a:t>
            </a:r>
          </a:p>
        </p:txBody>
      </p:sp>
      <p:sp>
        <p:nvSpPr>
          <p:cNvPr id="27" name="Заголовок 2"/>
          <p:cNvSpPr txBox="1">
            <a:spLocks/>
          </p:cNvSpPr>
          <p:nvPr/>
        </p:nvSpPr>
        <p:spPr bwMode="auto">
          <a:xfrm>
            <a:off x="9137810" y="6060867"/>
            <a:ext cx="1152129" cy="59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7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2pPr>
            <a:lvl3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3pPr>
            <a:lvl4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4pPr>
            <a:lvl5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5pPr>
            <a:lvl6pPr marL="610883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6pPr>
            <a:lvl7pPr marL="1221766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7pPr>
            <a:lvl8pPr marL="1832649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8pPr>
            <a:lvl9pPr marL="2443532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9pPr>
          </a:lstStyle>
          <a:p>
            <a:pPr algn="ctr"/>
            <a:r>
              <a:rPr lang="uk-UA" sz="4800" b="1" dirty="0" smtClean="0"/>
              <a:t>=</a:t>
            </a:r>
            <a:r>
              <a:rPr lang="en-US" sz="4800" b="1" dirty="0" smtClean="0"/>
              <a:t>&gt;</a:t>
            </a:r>
            <a:endParaRPr lang="uk-UA" sz="4800" b="1" dirty="0" smtClean="0"/>
          </a:p>
        </p:txBody>
      </p:sp>
      <p:sp>
        <p:nvSpPr>
          <p:cNvPr id="28" name="Заголовок 2"/>
          <p:cNvSpPr txBox="1">
            <a:spLocks/>
          </p:cNvSpPr>
          <p:nvPr/>
        </p:nvSpPr>
        <p:spPr bwMode="auto">
          <a:xfrm>
            <a:off x="946737" y="5016625"/>
            <a:ext cx="5474023" cy="25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7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2pPr>
            <a:lvl3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3pPr>
            <a:lvl4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4pPr>
            <a:lvl5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5pPr>
            <a:lvl6pPr marL="610883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6pPr>
            <a:lvl7pPr marL="1221766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7pPr>
            <a:lvl8pPr marL="1832649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8pPr>
            <a:lvl9pPr marL="2443532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9pPr>
          </a:lstStyle>
          <a:p>
            <a:r>
              <a:rPr lang="uk-UA" sz="1600" b="1" dirty="0" smtClean="0"/>
              <a:t>Існуючого тарифу на розподіл не достатньо для забезпечення гідної зарплати працівникам.</a:t>
            </a:r>
          </a:p>
          <a:p>
            <a:endParaRPr lang="uk-UA" sz="500" b="1" dirty="0" smtClean="0"/>
          </a:p>
          <a:p>
            <a:r>
              <a:rPr lang="uk-UA" sz="1600" b="1" dirty="0" smtClean="0"/>
              <a:t>Відновлення високої кваліфікаційної майстерності персоналу можливе за умови:</a:t>
            </a:r>
          </a:p>
          <a:p>
            <a:pPr marL="285750" indent="-285750">
              <a:buFontTx/>
              <a:buChar char="-"/>
            </a:pPr>
            <a:r>
              <a:rPr lang="uk-UA" sz="1600" b="1" dirty="0" smtClean="0"/>
              <a:t>формування тарифу підприємств незалежно від інших галузей енергетики та сфери комунальних послуг, як окремого кластеру галузі зі своєю специфікою виробництва;</a:t>
            </a:r>
          </a:p>
          <a:p>
            <a:pPr marL="285750" indent="-285750">
              <a:buFontTx/>
              <a:buChar char="-"/>
            </a:pPr>
            <a:r>
              <a:rPr lang="uk-UA" sz="1600" b="1" dirty="0" smtClean="0"/>
              <a:t>включення в структуру тарифу середнього рівня зарплати – 8 </a:t>
            </a:r>
            <a:r>
              <a:rPr lang="uk-UA" sz="1600" b="1" dirty="0" err="1" smtClean="0"/>
              <a:t>тис.грн</a:t>
            </a:r>
            <a:r>
              <a:rPr lang="uk-UA" sz="1600" b="1" dirty="0" smtClean="0"/>
              <a:t> (266€)</a:t>
            </a:r>
          </a:p>
        </p:txBody>
      </p:sp>
      <p:sp>
        <p:nvSpPr>
          <p:cNvPr id="29" name="Заголовок 2"/>
          <p:cNvSpPr txBox="1">
            <a:spLocks/>
          </p:cNvSpPr>
          <p:nvPr/>
        </p:nvSpPr>
        <p:spPr bwMode="auto">
          <a:xfrm>
            <a:off x="1029208" y="7608912"/>
            <a:ext cx="5474023" cy="46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7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2pPr>
            <a:lvl3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3pPr>
            <a:lvl4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4pPr>
            <a:lvl5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5pPr>
            <a:lvl6pPr marL="610883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6pPr>
            <a:lvl7pPr marL="1221766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7pPr>
            <a:lvl8pPr marL="1832649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8pPr>
            <a:lvl9pPr marL="2443532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9pPr>
          </a:lstStyle>
          <a:p>
            <a:pPr algn="ctr"/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</a:rPr>
              <a:t>Середня заробітна плата по промисловості</a:t>
            </a:r>
          </a:p>
          <a:p>
            <a:pPr algn="ctr"/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</a:rPr>
              <a:t>в Польщі – 1000 €</a:t>
            </a:r>
          </a:p>
        </p:txBody>
      </p:sp>
    </p:spTree>
    <p:extLst>
      <p:ext uri="{BB962C8B-B14F-4D97-AF65-F5344CB8AC3E}">
        <p14:creationId xmlns:p14="http://schemas.microsoft.com/office/powerpoint/2010/main" val="165963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5" r="30986" b="7754"/>
          <a:stretch/>
        </p:blipFill>
        <p:spPr>
          <a:xfrm>
            <a:off x="6802884" y="5920249"/>
            <a:ext cx="1542132" cy="2048704"/>
          </a:xfrm>
          <a:prstGeom prst="rect">
            <a:avLst/>
          </a:prstGeom>
        </p:spPr>
      </p:pic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815722" y="300337"/>
            <a:ext cx="11489734" cy="638452"/>
          </a:xfrm>
        </p:spPr>
        <p:txBody>
          <a:bodyPr/>
          <a:lstStyle/>
          <a:p>
            <a:pPr eaLnBrk="1" hangingPunct="1"/>
            <a:r>
              <a:rPr lang="uk-UA" sz="2500" dirty="0" smtClean="0"/>
              <a:t>Заходи щодо модернізації ГРМ</a:t>
            </a:r>
            <a:endParaRPr lang="uk-UA" sz="25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544186" y="1272208"/>
            <a:ext cx="996918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7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2pPr>
            <a:lvl3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3pPr>
            <a:lvl4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4pPr>
            <a:lvl5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5pPr>
            <a:lvl6pPr marL="610883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6pPr>
            <a:lvl7pPr marL="1221766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7pPr>
            <a:lvl8pPr marL="1832649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8pPr>
            <a:lvl9pPr marL="2443532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1600" b="1" u="sng" dirty="0" smtClean="0">
                <a:solidFill>
                  <a:schemeClr val="accent2"/>
                </a:solidFill>
              </a:rPr>
              <a:t>Заміна розподільних газопроводів</a:t>
            </a:r>
          </a:p>
          <a:p>
            <a:pPr eaLnBrk="1" hangingPunct="1"/>
            <a:r>
              <a:rPr lang="uk-UA" sz="1600" b="1" dirty="0" smtClean="0">
                <a:solidFill>
                  <a:schemeClr val="accent2"/>
                </a:solidFill>
              </a:rPr>
              <a:t>- під час виконання ІП підземні сталеві розподільчі газопроводи замінюються на поліетиленові або виконується їх санація</a:t>
            </a:r>
            <a:endParaRPr lang="uk-UA" sz="1600" b="1" dirty="0">
              <a:solidFill>
                <a:schemeClr val="accent2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44186" y="2064296"/>
            <a:ext cx="1083327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7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2pPr>
            <a:lvl3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3pPr>
            <a:lvl4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4pPr>
            <a:lvl5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5pPr>
            <a:lvl6pPr marL="610883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6pPr>
            <a:lvl7pPr marL="1221766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7pPr>
            <a:lvl8pPr marL="1832649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8pPr>
            <a:lvl9pPr marL="2443532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1600" b="1" u="sng" dirty="0" smtClean="0"/>
              <a:t>Заміна технологічного обладнання (морально та фізично застарілого)</a:t>
            </a:r>
          </a:p>
          <a:p>
            <a:pPr marL="342900" indent="-342900" eaLnBrk="1" hangingPunct="1">
              <a:buFontTx/>
              <a:buChar char="-"/>
            </a:pPr>
            <a:r>
              <a:rPr lang="uk-UA" sz="1600" b="1" dirty="0" smtClean="0"/>
              <a:t>під </a:t>
            </a:r>
            <a:r>
              <a:rPr lang="uk-UA" sz="1600" b="1" dirty="0"/>
              <a:t>час виконання ІП </a:t>
            </a:r>
            <a:r>
              <a:rPr lang="uk-UA" sz="1600" b="1" dirty="0" smtClean="0"/>
              <a:t>морально та фізично застаріле обладнання реконструюється комплексно: повна заміна технологічної лінії ГРП, встановлюються ШРП заводського виготовлення, встановлюються СКЗ з низьким рівнем енергоспоживання, заміна КБРТ на сучасні з двоступеневим регулюванням.</a:t>
            </a:r>
          </a:p>
          <a:p>
            <a:pPr eaLnBrk="1" hangingPunct="1"/>
            <a:r>
              <a:rPr lang="uk-UA" sz="1600" b="1" dirty="0" smtClean="0"/>
              <a:t>Застосовується обладнання європейських виробників.</a:t>
            </a:r>
            <a:endParaRPr lang="uk-UA" sz="1600" b="1" dirty="0"/>
          </a:p>
        </p:txBody>
      </p:sp>
      <p:sp>
        <p:nvSpPr>
          <p:cNvPr id="7" name="8 Rectángulo redondeado"/>
          <p:cNvSpPr>
            <a:spLocks noChangeAspect="1"/>
          </p:cNvSpPr>
          <p:nvPr/>
        </p:nvSpPr>
        <p:spPr bwMode="auto">
          <a:xfrm>
            <a:off x="791242" y="1515954"/>
            <a:ext cx="520619" cy="52062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/>
            <a:r>
              <a:rPr lang="es-MX" sz="2700" dirty="0">
                <a:solidFill>
                  <a:schemeClr val="bg1"/>
                </a:solidFill>
                <a:latin typeface="+mj-lt"/>
              </a:rPr>
              <a:t>01</a:t>
            </a:r>
            <a:endParaRPr lang="es-SV" sz="2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12 Rectángulo redondeado"/>
          <p:cNvSpPr>
            <a:spLocks noChangeAspect="1"/>
          </p:cNvSpPr>
          <p:nvPr/>
        </p:nvSpPr>
        <p:spPr bwMode="auto">
          <a:xfrm>
            <a:off x="791243" y="2596074"/>
            <a:ext cx="520618" cy="520619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/>
            <a:r>
              <a:rPr lang="es-MX" sz="2700" dirty="0">
                <a:solidFill>
                  <a:schemeClr val="bg1"/>
                </a:solidFill>
                <a:latin typeface="Arial (Заголовки)"/>
              </a:rPr>
              <a:t>02</a:t>
            </a:r>
            <a:endParaRPr lang="es-SV" sz="2700" dirty="0">
              <a:solidFill>
                <a:schemeClr val="bg1"/>
              </a:solidFill>
              <a:latin typeface="Arial (Заголовки)"/>
            </a:endParaRPr>
          </a:p>
        </p:txBody>
      </p:sp>
      <p:sp>
        <p:nvSpPr>
          <p:cNvPr id="10" name="8 Rectángulo redondeado"/>
          <p:cNvSpPr>
            <a:spLocks noChangeAspect="1"/>
          </p:cNvSpPr>
          <p:nvPr/>
        </p:nvSpPr>
        <p:spPr bwMode="auto">
          <a:xfrm>
            <a:off x="2584376" y="3720480"/>
            <a:ext cx="1560129" cy="360040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/>
            <a:r>
              <a:rPr lang="uk-UA" sz="2700" dirty="0" smtClean="0">
                <a:solidFill>
                  <a:schemeClr val="bg1"/>
                </a:solidFill>
                <a:latin typeface="+mj-lt"/>
              </a:rPr>
              <a:t>2017 рік</a:t>
            </a:r>
            <a:endParaRPr lang="es-SV" sz="2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12 Rectángulo redondeado"/>
          <p:cNvSpPr>
            <a:spLocks noChangeAspect="1"/>
          </p:cNvSpPr>
          <p:nvPr/>
        </p:nvSpPr>
        <p:spPr bwMode="auto">
          <a:xfrm>
            <a:off x="8489032" y="3720480"/>
            <a:ext cx="1560548" cy="36004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/>
            <a:r>
              <a:rPr lang="es-MX" sz="2700" dirty="0" smtClean="0">
                <a:solidFill>
                  <a:schemeClr val="bg1"/>
                </a:solidFill>
                <a:latin typeface="Arial (Заголовки)"/>
              </a:rPr>
              <a:t>2</a:t>
            </a:r>
            <a:r>
              <a:rPr lang="uk-UA" sz="2700" dirty="0" smtClean="0">
                <a:solidFill>
                  <a:schemeClr val="bg1"/>
                </a:solidFill>
                <a:latin typeface="Arial (Заголовки)"/>
              </a:rPr>
              <a:t>026 рік</a:t>
            </a:r>
            <a:endParaRPr lang="es-SV" sz="2700" dirty="0">
              <a:solidFill>
                <a:schemeClr val="bg1"/>
              </a:solidFill>
              <a:latin typeface="Arial (Заголовки)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929" y="4605046"/>
            <a:ext cx="1898287" cy="16046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884" y="4512568"/>
            <a:ext cx="1339236" cy="8947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686" y="6312768"/>
            <a:ext cx="2304254" cy="12961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r="9105"/>
          <a:stretch/>
        </p:blipFill>
        <p:spPr>
          <a:xfrm>
            <a:off x="8120677" y="7071482"/>
            <a:ext cx="2253308" cy="10414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224" y="4512568"/>
            <a:ext cx="2049554" cy="153716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76" y="4533038"/>
            <a:ext cx="1800200" cy="13501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1" b="6063"/>
          <a:stretch/>
        </p:blipFill>
        <p:spPr>
          <a:xfrm>
            <a:off x="2944416" y="6244140"/>
            <a:ext cx="1584176" cy="186882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49" y="6312768"/>
            <a:ext cx="2015954" cy="151216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2" b="8483"/>
          <a:stretch/>
        </p:blipFill>
        <p:spPr>
          <a:xfrm>
            <a:off x="2728392" y="4605046"/>
            <a:ext cx="1986649" cy="13003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811" y="6017964"/>
            <a:ext cx="1580278" cy="21070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2" b="21354"/>
          <a:stretch/>
        </p:blipFill>
        <p:spPr>
          <a:xfrm>
            <a:off x="4772811" y="4533038"/>
            <a:ext cx="1354766" cy="108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1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432248" y="1321886"/>
            <a:ext cx="11489734" cy="378142"/>
          </a:xfrm>
        </p:spPr>
        <p:txBody>
          <a:bodyPr/>
          <a:lstStyle/>
          <a:p>
            <a:pPr eaLnBrk="1" hangingPunct="1"/>
            <a:r>
              <a:rPr lang="uk-UA" sz="2000" u="sng" dirty="0">
                <a:solidFill>
                  <a:schemeClr val="accent2"/>
                </a:solidFill>
              </a:rPr>
              <a:t>Оптимізація ГРМ</a:t>
            </a:r>
          </a:p>
        </p:txBody>
      </p:sp>
      <p:sp>
        <p:nvSpPr>
          <p:cNvPr id="27" name="Заголовок 2"/>
          <p:cNvSpPr txBox="1">
            <a:spLocks/>
          </p:cNvSpPr>
          <p:nvPr/>
        </p:nvSpPr>
        <p:spPr bwMode="auto">
          <a:xfrm>
            <a:off x="1576264" y="1704256"/>
            <a:ext cx="5040560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7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2pPr>
            <a:lvl3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3pPr>
            <a:lvl4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4pPr>
            <a:lvl5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5pPr>
            <a:lvl6pPr marL="610883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6pPr>
            <a:lvl7pPr marL="1221766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7pPr>
            <a:lvl8pPr marL="1832649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8pPr>
            <a:lvl9pPr marL="2443532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9pPr>
          </a:lstStyle>
          <a:p>
            <a:r>
              <a:rPr lang="uk-UA" sz="1600" b="1" dirty="0"/>
              <a:t>Обсяг транспортування газу, </a:t>
            </a:r>
            <a:r>
              <a:rPr lang="uk-UA" sz="1600" b="1" dirty="0" err="1"/>
              <a:t>млрд.м.куб</a:t>
            </a:r>
            <a:r>
              <a:rPr lang="uk-UA" sz="1600" b="1" dirty="0"/>
              <a:t>.</a:t>
            </a:r>
            <a:endParaRPr lang="ru-RU" sz="1600" b="1" dirty="0"/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8128992" y="1776264"/>
            <a:ext cx="424847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7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2pPr>
            <a:lvl3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3pPr>
            <a:lvl4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4pPr>
            <a:lvl5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5pPr>
            <a:lvl6pPr marL="610883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6pPr>
            <a:lvl7pPr marL="1221766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7pPr>
            <a:lvl8pPr marL="1832649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8pPr>
            <a:lvl9pPr marL="2443532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1600" b="1" dirty="0">
                <a:solidFill>
                  <a:schemeClr val="accent2"/>
                </a:solidFill>
              </a:rPr>
              <a:t>Скорочення споживання газу </a:t>
            </a:r>
            <a:r>
              <a:rPr lang="uk-UA" sz="1600" b="1" dirty="0" smtClean="0">
                <a:solidFill>
                  <a:schemeClr val="accent2"/>
                </a:solidFill>
              </a:rPr>
              <a:t>за рахунок використання енергоощадних </a:t>
            </a:r>
            <a:r>
              <a:rPr lang="uk-UA" sz="1600" b="1" dirty="0">
                <a:solidFill>
                  <a:schemeClr val="accent2"/>
                </a:solidFill>
              </a:rPr>
              <a:t>технологій споживачами призводить до </a:t>
            </a:r>
            <a:r>
              <a:rPr lang="uk-UA" sz="1600" b="1" dirty="0" smtClean="0">
                <a:solidFill>
                  <a:schemeClr val="accent2"/>
                </a:solidFill>
              </a:rPr>
              <a:t>вимушеної  </a:t>
            </a:r>
            <a:r>
              <a:rPr lang="uk-UA" sz="1600" b="1" dirty="0">
                <a:solidFill>
                  <a:schemeClr val="accent2"/>
                </a:solidFill>
              </a:rPr>
              <a:t>мереж:</a:t>
            </a:r>
          </a:p>
          <a:p>
            <a:pPr marL="285750" indent="-285750" eaLnBrk="1" hangingPunct="1">
              <a:buFontTx/>
              <a:buChar char="-"/>
            </a:pPr>
            <a:r>
              <a:rPr lang="uk-UA" sz="1600" b="1" dirty="0">
                <a:solidFill>
                  <a:schemeClr val="accent2"/>
                </a:solidFill>
              </a:rPr>
              <a:t>зменшення діаметрів газопроводів, при заміні;</a:t>
            </a:r>
          </a:p>
          <a:p>
            <a:pPr marL="285750" indent="-285750" eaLnBrk="1" hangingPunct="1">
              <a:buFontTx/>
              <a:buChar char="-"/>
            </a:pPr>
            <a:r>
              <a:rPr lang="uk-UA" sz="1600" b="1" dirty="0" smtClean="0">
                <a:solidFill>
                  <a:schemeClr val="accent2"/>
                </a:solidFill>
              </a:rPr>
              <a:t>зміни </a:t>
            </a:r>
            <a:r>
              <a:rPr lang="uk-UA" sz="1600" b="1" dirty="0">
                <a:solidFill>
                  <a:schemeClr val="accent2"/>
                </a:solidFill>
              </a:rPr>
              <a:t>(пониження) проектної категорії режиму газопроводів;</a:t>
            </a:r>
          </a:p>
          <a:p>
            <a:pPr marL="285750" indent="-285750" eaLnBrk="1" hangingPunct="1">
              <a:buFontTx/>
              <a:buChar char="-"/>
            </a:pPr>
            <a:r>
              <a:rPr lang="uk-UA" sz="1600" b="1" dirty="0" smtClean="0">
                <a:solidFill>
                  <a:schemeClr val="accent2"/>
                </a:solidFill>
              </a:rPr>
              <a:t>виведенню </a:t>
            </a:r>
            <a:r>
              <a:rPr lang="uk-UA" sz="1600" b="1" dirty="0">
                <a:solidFill>
                  <a:schemeClr val="accent2"/>
                </a:solidFill>
              </a:rPr>
              <a:t>з експлуатації об</a:t>
            </a:r>
            <a:r>
              <a:rPr lang="en-US" sz="1600" b="1" dirty="0">
                <a:solidFill>
                  <a:schemeClr val="accent2"/>
                </a:solidFill>
              </a:rPr>
              <a:t>’</a:t>
            </a:r>
            <a:r>
              <a:rPr lang="uk-UA" sz="1600" b="1" dirty="0">
                <a:solidFill>
                  <a:schemeClr val="accent2"/>
                </a:solidFill>
              </a:rPr>
              <a:t>єктів </a:t>
            </a:r>
          </a:p>
          <a:p>
            <a:pPr marL="285750" indent="-285750" eaLnBrk="1" hangingPunct="1">
              <a:buFontTx/>
              <a:buChar char="-"/>
            </a:pPr>
            <a:r>
              <a:rPr lang="uk-UA" sz="1600" b="1" dirty="0" smtClean="0">
                <a:solidFill>
                  <a:schemeClr val="accent2"/>
                </a:solidFill>
              </a:rPr>
              <a:t>заміни </a:t>
            </a:r>
            <a:r>
              <a:rPr lang="uk-UA" sz="1600" b="1" dirty="0">
                <a:solidFill>
                  <a:schemeClr val="accent2"/>
                </a:solidFill>
              </a:rPr>
              <a:t>ГРП на ШРП</a:t>
            </a:r>
          </a:p>
          <a:p>
            <a:pPr marL="285750" indent="-285750" eaLnBrk="1" hangingPunct="1">
              <a:buFontTx/>
              <a:buChar char="-"/>
            </a:pPr>
            <a:r>
              <a:rPr lang="uk-UA" sz="1600" b="1" dirty="0" smtClean="0">
                <a:solidFill>
                  <a:schemeClr val="accent2"/>
                </a:solidFill>
              </a:rPr>
              <a:t>заміни </a:t>
            </a:r>
            <a:r>
              <a:rPr lang="uk-UA" sz="1600" b="1" dirty="0">
                <a:solidFill>
                  <a:schemeClr val="accent2"/>
                </a:solidFill>
              </a:rPr>
              <a:t>ШРП на КБРТ</a:t>
            </a:r>
          </a:p>
          <a:p>
            <a:pPr marL="285750" indent="-285750" eaLnBrk="1" hangingPunct="1">
              <a:buFontTx/>
              <a:buChar char="-"/>
            </a:pPr>
            <a:r>
              <a:rPr lang="uk-UA" sz="1600" b="1" dirty="0" smtClean="0">
                <a:solidFill>
                  <a:schemeClr val="accent2"/>
                </a:solidFill>
              </a:rPr>
              <a:t>кільцюванню </a:t>
            </a:r>
            <a:r>
              <a:rPr lang="uk-UA" sz="1600" b="1" dirty="0">
                <a:solidFill>
                  <a:schemeClr val="accent2"/>
                </a:solidFill>
              </a:rPr>
              <a:t>мереж з послідуючим виведенням з експлуатації малонадійних </a:t>
            </a:r>
            <a:r>
              <a:rPr lang="uk-UA" sz="1600" b="1" dirty="0" smtClean="0">
                <a:solidFill>
                  <a:schemeClr val="accent2"/>
                </a:solidFill>
              </a:rPr>
              <a:t>та не </a:t>
            </a:r>
            <a:r>
              <a:rPr lang="uk-UA" sz="1600" b="1" dirty="0">
                <a:solidFill>
                  <a:schemeClr val="accent2"/>
                </a:solidFill>
              </a:rPr>
              <a:t>задіяних в технологічному процесі об</a:t>
            </a:r>
            <a:r>
              <a:rPr lang="en-US" sz="1600" b="1" dirty="0">
                <a:solidFill>
                  <a:schemeClr val="accent2"/>
                </a:solidFill>
              </a:rPr>
              <a:t>’</a:t>
            </a:r>
            <a:r>
              <a:rPr lang="uk-UA" sz="1600" b="1" dirty="0">
                <a:solidFill>
                  <a:schemeClr val="accent2"/>
                </a:solidFill>
              </a:rPr>
              <a:t>єктів.</a:t>
            </a:r>
          </a:p>
          <a:p>
            <a:pPr eaLnBrk="1" hangingPunct="1"/>
            <a:endParaRPr lang="uk-UA" sz="1600" b="1" dirty="0">
              <a:solidFill>
                <a:schemeClr val="accent2"/>
              </a:solidFill>
            </a:endParaRPr>
          </a:p>
          <a:p>
            <a:pPr eaLnBrk="1" hangingPunct="1"/>
            <a:r>
              <a:rPr lang="uk-UA" sz="1600" b="1" dirty="0">
                <a:solidFill>
                  <a:schemeClr val="accent2"/>
                </a:solidFill>
              </a:rPr>
              <a:t>Рішення по реконструкції приймається на підставі моделювання мереж в програмному комплексі з послідуючим проведенням гідравлічного розрахунку.</a:t>
            </a:r>
          </a:p>
        </p:txBody>
      </p:sp>
      <p:sp>
        <p:nvSpPr>
          <p:cNvPr id="32" name="8 Rectángulo redondeado"/>
          <p:cNvSpPr>
            <a:spLocks noChangeAspect="1"/>
          </p:cNvSpPr>
          <p:nvPr/>
        </p:nvSpPr>
        <p:spPr bwMode="auto">
          <a:xfrm>
            <a:off x="815722" y="1272208"/>
            <a:ext cx="520619" cy="52062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/>
            <a:r>
              <a:rPr lang="es-MX" sz="2700" dirty="0" smtClean="0">
                <a:solidFill>
                  <a:schemeClr val="bg1"/>
                </a:solidFill>
                <a:latin typeface="+mj-lt"/>
              </a:rPr>
              <a:t>0</a:t>
            </a:r>
            <a:r>
              <a:rPr lang="uk-UA" sz="2700" dirty="0" smtClean="0">
                <a:solidFill>
                  <a:schemeClr val="bg1"/>
                </a:solidFill>
                <a:latin typeface="+mj-lt"/>
              </a:rPr>
              <a:t>3</a:t>
            </a:r>
            <a:endParaRPr lang="es-SV" sz="27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84" y="6168752"/>
            <a:ext cx="69627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" t="265" r="641" b="1763"/>
          <a:stretch/>
        </p:blipFill>
        <p:spPr bwMode="auto">
          <a:xfrm>
            <a:off x="2049831" y="2232112"/>
            <a:ext cx="5551041" cy="274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815722" y="300337"/>
            <a:ext cx="11489734" cy="63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7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2pPr>
            <a:lvl3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3pPr>
            <a:lvl4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4pPr>
            <a:lvl5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5pPr>
            <a:lvl6pPr marL="610883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6pPr>
            <a:lvl7pPr marL="1221766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7pPr>
            <a:lvl8pPr marL="1832649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8pPr>
            <a:lvl9pPr marL="2443532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2500" smtClean="0"/>
              <a:t>Заходи щодо модернізації ГРМ</a:t>
            </a:r>
            <a:endParaRPr lang="uk-UA" sz="2500" dirty="0"/>
          </a:p>
        </p:txBody>
      </p:sp>
      <p:sp>
        <p:nvSpPr>
          <p:cNvPr id="13" name="Заголовок 2"/>
          <p:cNvSpPr txBox="1">
            <a:spLocks/>
          </p:cNvSpPr>
          <p:nvPr/>
        </p:nvSpPr>
        <p:spPr bwMode="auto">
          <a:xfrm>
            <a:off x="1076032" y="5712880"/>
            <a:ext cx="6457178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7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2pPr>
            <a:lvl3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3pPr>
            <a:lvl4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4pPr>
            <a:lvl5pPr algn="l" defTabSz="61088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5pPr>
            <a:lvl6pPr marL="610883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6pPr>
            <a:lvl7pPr marL="1221766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7pPr>
            <a:lvl8pPr marL="1832649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8pPr>
            <a:lvl9pPr marL="2443532" algn="l" defTabSz="61088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5FAA"/>
                </a:solidFill>
                <a:latin typeface="Arial" charset="0"/>
              </a:defRPr>
            </a:lvl9pPr>
          </a:lstStyle>
          <a:p>
            <a:r>
              <a:rPr lang="uk-UA" sz="1600" b="1" dirty="0" smtClean="0"/>
              <a:t>Приклад оптимізації мереж на базі одного з Операторів ГРМ</a:t>
            </a:r>
            <a:endParaRPr lang="ru-RU" sz="16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84" y="4800600"/>
            <a:ext cx="6677025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7234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1"/>
          <p:cNvSpPr txBox="1">
            <a:spLocks/>
          </p:cNvSpPr>
          <p:nvPr/>
        </p:nvSpPr>
        <p:spPr bwMode="auto">
          <a:xfrm>
            <a:off x="4312568" y="3602546"/>
            <a:ext cx="4849296" cy="18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118" tIns="61060" rIns="122118" bIns="61060"/>
          <a:lstStyle/>
          <a:p>
            <a:pPr defTabSz="610810" fontAlgn="base">
              <a:spcBef>
                <a:spcPct val="20000"/>
              </a:spcBef>
              <a:spcAft>
                <a:spcPct val="0"/>
              </a:spcAft>
              <a:buClr>
                <a:srgbClr val="007FC7"/>
              </a:buClr>
            </a:pPr>
            <a:r>
              <a:rPr lang="uk-UA" sz="4300" b="1" dirty="0" smtClean="0">
                <a:solidFill>
                  <a:srgbClr val="007FC7"/>
                </a:solidFill>
                <a:cs typeface="Arial" charset="0"/>
              </a:rPr>
              <a:t>Дякую за увагу!</a:t>
            </a:r>
            <a:endParaRPr lang="uk-UA" sz="2200" b="1" i="1" dirty="0">
              <a:solidFill>
                <a:srgbClr val="007FC7"/>
              </a:solidFill>
              <a:cs typeface="Arial" charset="0"/>
            </a:endParaRPr>
          </a:p>
          <a:p>
            <a:pPr defTabSz="610810" fontAlgn="base">
              <a:spcBef>
                <a:spcPct val="20000"/>
              </a:spcBef>
              <a:spcAft>
                <a:spcPct val="0"/>
              </a:spcAft>
              <a:buClr>
                <a:srgbClr val="007FC7"/>
              </a:buClr>
            </a:pPr>
            <a:endParaRPr lang="uk-UA" sz="3600" dirty="0">
              <a:solidFill>
                <a:srgbClr val="007FC7"/>
              </a:solidFill>
              <a:cs typeface="Arial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 bwMode="auto">
          <a:xfrm>
            <a:off x="1335480" y="6917635"/>
            <a:ext cx="10307503" cy="131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118" tIns="61060" rIns="122118" bIns="61060"/>
          <a:lstStyle/>
          <a:p>
            <a:pPr defTabSz="610810" fontAlgn="base">
              <a:spcBef>
                <a:spcPct val="20000"/>
              </a:spcBef>
              <a:spcAft>
                <a:spcPct val="0"/>
              </a:spcAft>
              <a:buClr>
                <a:srgbClr val="007FC7"/>
              </a:buClr>
            </a:pPr>
            <a:r>
              <a:rPr lang="uk-UA" sz="2200" b="1" dirty="0">
                <a:solidFill>
                  <a:srgbClr val="007FC7"/>
                </a:solidFill>
                <a:cs typeface="Arial" charset="0"/>
              </a:rPr>
              <a:t>ТОВ «Регіональна газова компанія»</a:t>
            </a:r>
          </a:p>
          <a:p>
            <a:pPr defTabSz="610810" fontAlgn="base">
              <a:spcBef>
                <a:spcPct val="20000"/>
              </a:spcBef>
              <a:spcAft>
                <a:spcPct val="0"/>
              </a:spcAft>
              <a:buClr>
                <a:srgbClr val="007FC7"/>
              </a:buClr>
            </a:pPr>
            <a:r>
              <a:rPr lang="uk-UA" sz="2200" b="1" dirty="0">
                <a:solidFill>
                  <a:srgbClr val="007FC7"/>
                </a:solidFill>
                <a:cs typeface="Arial" charset="0"/>
              </a:rPr>
              <a:t>Директор технічний</a:t>
            </a:r>
          </a:p>
          <a:p>
            <a:pPr defTabSz="610810" fontAlgn="base">
              <a:spcBef>
                <a:spcPct val="20000"/>
              </a:spcBef>
              <a:spcAft>
                <a:spcPct val="0"/>
              </a:spcAft>
              <a:buClr>
                <a:srgbClr val="007FC7"/>
              </a:buClr>
            </a:pPr>
            <a:r>
              <a:rPr lang="uk-UA" sz="2200" b="1" dirty="0">
                <a:solidFill>
                  <a:srgbClr val="007FC7"/>
                </a:solidFill>
                <a:cs typeface="Arial" charset="0"/>
              </a:rPr>
              <a:t>Компан Артем</a:t>
            </a:r>
          </a:p>
        </p:txBody>
      </p:sp>
    </p:spTree>
    <p:extLst>
      <p:ext uri="{BB962C8B-B14F-4D97-AF65-F5344CB8AC3E}">
        <p14:creationId xmlns:p14="http://schemas.microsoft.com/office/powerpoint/2010/main" val="106036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ard_RGC">
  <a:themeElements>
    <a:clrScheme name="RGC Colors">
      <a:dk1>
        <a:srgbClr val="6F6F6E"/>
      </a:dk1>
      <a:lt1>
        <a:sysClr val="window" lastClr="FFFFFF"/>
      </a:lt1>
      <a:dk2>
        <a:srgbClr val="6F6F6E"/>
      </a:dk2>
      <a:lt2>
        <a:srgbClr val="E8EFF3"/>
      </a:lt2>
      <a:accent1>
        <a:srgbClr val="007FC7"/>
      </a:accent1>
      <a:accent2>
        <a:srgbClr val="F38F00"/>
      </a:accent2>
      <a:accent3>
        <a:srgbClr val="005FAA"/>
      </a:accent3>
      <a:accent4>
        <a:srgbClr val="5BC4F1"/>
      </a:accent4>
      <a:accent5>
        <a:srgbClr val="ED7203"/>
      </a:accent5>
      <a:accent6>
        <a:srgbClr val="FAB900"/>
      </a:accent6>
      <a:hlink>
        <a:srgbClr val="007FC7"/>
      </a:hlink>
      <a:folHlink>
        <a:srgbClr val="007FC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506</Words>
  <Application>Microsoft Office PowerPoint</Application>
  <PresentationFormat>A3 (297x420 мм)</PresentationFormat>
  <Paragraphs>86</Paragraphs>
  <Slides>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Board_RGC</vt:lpstr>
      <vt:lpstr>Презентация PowerPoint</vt:lpstr>
      <vt:lpstr>Технічний стан і динаміка старіння розподільної мережі (об’єкти системи газопостачання по роках введення в експлуатацію)</vt:lpstr>
      <vt:lpstr>Динаміка зростання аварійності ГРМ</vt:lpstr>
      <vt:lpstr>Належне фінансування – розвиток ГРМ</vt:lpstr>
      <vt:lpstr>Основа підприємств газової промисловості – кваліфікований персонал</vt:lpstr>
      <vt:lpstr>Заходи щодо модернізації ГРМ</vt:lpstr>
      <vt:lpstr>Оптимізація ГРМ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Кукоба Дмитро Валерійович</dc:creator>
  <cp:lastModifiedBy>Кукоба Дмитро Валерійович</cp:lastModifiedBy>
  <cp:revision>91</cp:revision>
  <cp:lastPrinted>2017-10-11T16:54:11Z</cp:lastPrinted>
  <dcterms:created xsi:type="dcterms:W3CDTF">2017-08-23T12:46:22Z</dcterms:created>
  <dcterms:modified xsi:type="dcterms:W3CDTF">2017-10-12T06:16:13Z</dcterms:modified>
</cp:coreProperties>
</file>